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 id="2147483761" r:id="rId6"/>
  </p:sldMasterIdLst>
  <p:notesMasterIdLst>
    <p:notesMasterId r:id="rId60"/>
  </p:notesMasterIdLst>
  <p:sldIdLst>
    <p:sldId id="2076137761" r:id="rId7"/>
    <p:sldId id="272" r:id="rId8"/>
    <p:sldId id="2076137762" r:id="rId9"/>
    <p:sldId id="259" r:id="rId10"/>
    <p:sldId id="2076136817" r:id="rId11"/>
    <p:sldId id="2076137145" r:id="rId12"/>
    <p:sldId id="4535" r:id="rId13"/>
    <p:sldId id="4610" r:id="rId14"/>
    <p:sldId id="4612" r:id="rId15"/>
    <p:sldId id="4549" r:id="rId16"/>
    <p:sldId id="4547" r:id="rId17"/>
    <p:sldId id="2076137116" r:id="rId18"/>
    <p:sldId id="10393" r:id="rId19"/>
    <p:sldId id="262" r:id="rId20"/>
    <p:sldId id="10392" r:id="rId21"/>
    <p:sldId id="11682" r:id="rId22"/>
    <p:sldId id="2076137776" r:id="rId23"/>
    <p:sldId id="10819" r:id="rId24"/>
    <p:sldId id="2076136495" r:id="rId25"/>
    <p:sldId id="2076136496" r:id="rId26"/>
    <p:sldId id="2044" r:id="rId27"/>
    <p:sldId id="2045" r:id="rId28"/>
    <p:sldId id="2076136503" r:id="rId29"/>
    <p:sldId id="2047" r:id="rId30"/>
    <p:sldId id="359" r:id="rId31"/>
    <p:sldId id="2048" r:id="rId32"/>
    <p:sldId id="1895" r:id="rId33"/>
    <p:sldId id="2076136489" r:id="rId34"/>
    <p:sldId id="2076136490" r:id="rId35"/>
    <p:sldId id="2076136491" r:id="rId36"/>
    <p:sldId id="2076136492" r:id="rId37"/>
    <p:sldId id="2076136493" r:id="rId38"/>
    <p:sldId id="2076136501" r:id="rId39"/>
    <p:sldId id="2076137773" r:id="rId40"/>
    <p:sldId id="2076137772" r:id="rId41"/>
    <p:sldId id="2076137774" r:id="rId42"/>
    <p:sldId id="2076137775" r:id="rId43"/>
    <p:sldId id="2076137777" r:id="rId44"/>
    <p:sldId id="2076137764" r:id="rId45"/>
    <p:sldId id="2076137767" r:id="rId46"/>
    <p:sldId id="2076137766" r:id="rId47"/>
    <p:sldId id="270" r:id="rId48"/>
    <p:sldId id="271" r:id="rId49"/>
    <p:sldId id="276" r:id="rId50"/>
    <p:sldId id="2076137526" r:id="rId51"/>
    <p:sldId id="2076137511" r:id="rId52"/>
    <p:sldId id="2076137494" r:id="rId53"/>
    <p:sldId id="2076137512" r:id="rId54"/>
    <p:sldId id="2076137768" r:id="rId55"/>
    <p:sldId id="2076137531" r:id="rId56"/>
    <p:sldId id="264" r:id="rId57"/>
    <p:sldId id="263" r:id="rId58"/>
    <p:sldId id="207613777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80629" autoAdjust="0"/>
  </p:normalViewPr>
  <p:slideViewPr>
    <p:cSldViewPr snapToGrid="0">
      <p:cViewPr varScale="1">
        <p:scale>
          <a:sx n="66" d="100"/>
          <a:sy n="66" d="100"/>
        </p:scale>
        <p:origin x="1195" y="43"/>
      </p:cViewPr>
      <p:guideLst/>
    </p:cSldViewPr>
  </p:slideViewPr>
  <p:outlineViewPr>
    <p:cViewPr>
      <p:scale>
        <a:sx n="33" d="100"/>
        <a:sy n="33" d="100"/>
      </p:scale>
      <p:origin x="0" y="-1225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GB" sz="1100" dirty="0"/>
            <a:t>Power Automate Introduction</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GB" sz="1100" dirty="0"/>
            <a:t>Power Automate Project Scenarios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Approve / Reject Workflow  Scenario</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Monitoring &amp; Administration of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Import, Export Flows</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777AE668-A3FF-421B-AA60-91430B833B72}">
      <dgm:prSet custT="1"/>
      <dgm:spPr/>
      <dgm:t>
        <a:bodyPr/>
        <a:lstStyle/>
        <a:p>
          <a:pPr>
            <a:lnSpc>
              <a:spcPct val="150000"/>
            </a:lnSpc>
            <a:buFont typeface="Wingdings" panose="05000000000000000000" pitchFamily="2" charset="2"/>
            <a:buChar char="ü"/>
          </a:pPr>
          <a:r>
            <a:rPr lang="en-GB" sz="1100" dirty="0"/>
            <a:t>Power Platform Components Demo</a:t>
          </a:r>
        </a:p>
      </dgm:t>
    </dgm:pt>
    <dgm:pt modelId="{C5035A71-CE2A-4132-8D22-291133620881}" type="parTrans" cxnId="{20A37F8A-3D18-468D-9A8D-BB5DD6F8EB68}">
      <dgm:prSet/>
      <dgm:spPr/>
      <dgm:t>
        <a:bodyPr/>
        <a:lstStyle/>
        <a:p>
          <a:endParaRPr lang="en-GB"/>
        </a:p>
      </dgm:t>
    </dgm:pt>
    <dgm:pt modelId="{80E45B46-58A5-4AA8-A811-35666F3DB650}" type="sibTrans" cxnId="{20A37F8A-3D18-468D-9A8D-BB5DD6F8EB68}">
      <dgm:prSet/>
      <dgm:spPr/>
      <dgm:t>
        <a:bodyPr/>
        <a:lstStyle/>
        <a:p>
          <a:endParaRPr lang="en-GB"/>
        </a:p>
      </dgm:t>
    </dgm:pt>
    <dgm:pt modelId="{4E3D64BF-2AD9-45C1-AC04-097E5D037127}">
      <dgm:prSet custT="1"/>
      <dgm:spPr/>
      <dgm:t>
        <a:bodyPr/>
        <a:lstStyle/>
        <a:p>
          <a:pPr>
            <a:lnSpc>
              <a:spcPct val="150000"/>
            </a:lnSpc>
            <a:buFont typeface="Wingdings" panose="05000000000000000000" pitchFamily="2" charset="2"/>
            <a:buChar char="ü"/>
          </a:pPr>
          <a:r>
            <a:rPr lang="en-GB" sz="1100" dirty="0"/>
            <a:t>Power Platform Account Setup</a:t>
          </a:r>
        </a:p>
      </dgm:t>
    </dgm:pt>
    <dgm:pt modelId="{9F13A664-2CE7-4547-BE24-B47D59CE4E84}" type="parTrans" cxnId="{0EE837FC-2AC7-483C-BBEB-085A76A0BAAA}">
      <dgm:prSet/>
      <dgm:spPr/>
      <dgm:t>
        <a:bodyPr/>
        <a:lstStyle/>
        <a:p>
          <a:endParaRPr lang="en-GB"/>
        </a:p>
      </dgm:t>
    </dgm:pt>
    <dgm:pt modelId="{CDFA3C01-8856-462D-A67B-92FDA903ED41}" type="sibTrans" cxnId="{0EE837FC-2AC7-483C-BBEB-085A76A0BAAA}">
      <dgm:prSet/>
      <dgm:spPr/>
      <dgm:t>
        <a:bodyPr/>
        <a:lstStyle/>
        <a:p>
          <a:endParaRPr lang="en-GB"/>
        </a:p>
      </dgm:t>
    </dgm:pt>
    <dgm:pt modelId="{7F57E202-16DB-48EF-AA61-5EE4E0F12D18}">
      <dgm:prSet custT="1"/>
      <dgm:spPr/>
      <dgm:t>
        <a:bodyPr/>
        <a:lstStyle/>
        <a:p>
          <a:pPr>
            <a:lnSpc>
              <a:spcPct val="150000"/>
            </a:lnSpc>
            <a:buFont typeface="Wingdings" panose="05000000000000000000" pitchFamily="2" charset="2"/>
            <a:buChar char="ü"/>
          </a:pPr>
          <a:endParaRPr lang="en-GB" sz="1100" dirty="0"/>
        </a:p>
      </dgm:t>
    </dgm:pt>
    <dgm:pt modelId="{16CBFB77-215D-4C4C-9B4F-B3F4F6CE158D}" type="parTrans" cxnId="{A4F2B443-5389-4899-B10B-CF7D03420B88}">
      <dgm:prSet/>
      <dgm:spPr/>
      <dgm:t>
        <a:bodyPr/>
        <a:lstStyle/>
        <a:p>
          <a:endParaRPr lang="en-GB"/>
        </a:p>
      </dgm:t>
    </dgm:pt>
    <dgm:pt modelId="{273D1426-0995-4464-8A6E-C445AD18582F}" type="sibTrans" cxnId="{A4F2B443-5389-4899-B10B-CF7D03420B88}">
      <dgm:prSet/>
      <dgm:spPr/>
      <dgm:t>
        <a:bodyPr/>
        <a:lstStyle/>
        <a:p>
          <a:endParaRPr lang="en-GB"/>
        </a:p>
      </dgm:t>
    </dgm:pt>
    <dgm:pt modelId="{B76E5240-9127-4202-B4B6-880EBDC0BE5D}">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dgm:t>
    </dgm:pt>
    <dgm:pt modelId="{3C3C3E7C-DC0A-4334-8A57-924BAA5C8111}" type="parTrans" cxnId="{8087E398-DA5C-498C-8A5B-B2713AD266BE}">
      <dgm:prSet/>
      <dgm:spPr/>
      <dgm:t>
        <a:bodyPr/>
        <a:lstStyle/>
        <a:p>
          <a:endParaRPr lang="en-GB"/>
        </a:p>
      </dgm:t>
    </dgm:pt>
    <dgm:pt modelId="{9A2BF3C6-C764-40A8-8F22-EE9345CDA652}" type="sibTrans" cxnId="{8087E398-DA5C-498C-8A5B-B2713AD266BE}">
      <dgm:prSet/>
      <dgm:spPr/>
      <dgm:t>
        <a:bodyPr/>
        <a:lstStyle/>
        <a:p>
          <a:endParaRPr lang="en-GB"/>
        </a:p>
      </dgm:t>
    </dgm:pt>
    <dgm:pt modelId="{4062502E-73E8-4324-A7AC-1A9773108A8C}">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dgm:t>
    </dgm:pt>
    <dgm:pt modelId="{816C2CA6-B6D7-4C48-887A-EEF7BBA74E45}" type="parTrans" cxnId="{BA785D16-BA51-4786-B044-CF9D9B2B6FC9}">
      <dgm:prSet/>
      <dgm:spPr/>
      <dgm:t>
        <a:bodyPr/>
        <a:lstStyle/>
        <a:p>
          <a:endParaRPr lang="en-GB"/>
        </a:p>
      </dgm:t>
    </dgm:pt>
    <dgm:pt modelId="{D41C9D69-8D47-43D6-B4CF-06DAA7360DA8}" type="sibTrans" cxnId="{BA785D16-BA51-4786-B044-CF9D9B2B6FC9}">
      <dgm:prSet/>
      <dgm:spPr/>
      <dgm:t>
        <a:bodyPr/>
        <a:lstStyle/>
        <a:p>
          <a:endParaRPr lang="en-GB"/>
        </a:p>
      </dgm:t>
    </dgm:pt>
    <dgm:pt modelId="{F17BEB75-8B5D-4DF3-BAD2-7858046F08F9}">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dgm:t>
    </dgm:pt>
    <dgm:pt modelId="{2D7B33D9-E84F-4694-BCB9-CC9B02BA603C}" type="parTrans" cxnId="{9D81BF66-3661-47D0-96ED-DF8D298B5A8F}">
      <dgm:prSet/>
      <dgm:spPr/>
      <dgm:t>
        <a:bodyPr/>
        <a:lstStyle/>
        <a:p>
          <a:endParaRPr lang="en-GB"/>
        </a:p>
      </dgm:t>
    </dgm:pt>
    <dgm:pt modelId="{00EFD0E1-9201-4CB3-A5CF-B939FCA68856}" type="sibTrans" cxnId="{9D81BF66-3661-47D0-96ED-DF8D298B5A8F}">
      <dgm:prSet/>
      <dgm:spPr/>
      <dgm:t>
        <a:bodyPr/>
        <a:lstStyle/>
        <a:p>
          <a:endParaRPr lang="en-GB"/>
        </a:p>
      </dgm:t>
    </dgm:pt>
    <dgm:pt modelId="{C08907B6-F4F6-4E9F-A114-87BF3EF73DB3}">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gm:t>
    </dgm:pt>
    <dgm:pt modelId="{5DF358E1-6826-4640-B338-EEAE82712288}" type="parTrans" cxnId="{C2F7A3ED-EE26-432F-900A-ACCDE9BCB9FF}">
      <dgm:prSet/>
      <dgm:spPr/>
      <dgm:t>
        <a:bodyPr/>
        <a:lstStyle/>
        <a:p>
          <a:endParaRPr lang="en-GB"/>
        </a:p>
      </dgm:t>
    </dgm:pt>
    <dgm:pt modelId="{0BB32A38-3545-4719-B85C-E151C3E1FE0F}" type="sibTrans" cxnId="{C2F7A3ED-EE26-432F-900A-ACCDE9BCB9FF}">
      <dgm:prSet/>
      <dgm:spPr/>
      <dgm:t>
        <a:bodyPr/>
        <a:lstStyle/>
        <a:p>
          <a:endParaRPr lang="en-GB"/>
        </a:p>
      </dgm:t>
    </dgm:pt>
    <dgm:pt modelId="{465BEE15-71A8-424E-B5D8-1D9D9FC35CD0}">
      <dgm:prSet custT="1"/>
      <dgm:spPr/>
      <dgm:t>
        <a:bodyPr/>
        <a:lstStyle/>
        <a:p>
          <a:pPr>
            <a:lnSpc>
              <a:spcPct val="150000"/>
            </a:lnSpc>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dgm:t>
    </dgm:pt>
    <dgm:pt modelId="{09FC7E24-1202-44C7-9E5E-2BE18D247AB4}" type="parTrans" cxnId="{308FD3B2-16DE-4C7D-866D-F8B8AF954809}">
      <dgm:prSet/>
      <dgm:spPr/>
      <dgm:t>
        <a:bodyPr/>
        <a:lstStyle/>
        <a:p>
          <a:endParaRPr lang="en-GB"/>
        </a:p>
      </dgm:t>
    </dgm:pt>
    <dgm:pt modelId="{31C99780-C33E-4A30-81DB-BC359D4E2788}" type="sibTrans" cxnId="{308FD3B2-16DE-4C7D-866D-F8B8AF954809}">
      <dgm:prSet/>
      <dgm:spPr/>
      <dgm:t>
        <a:bodyPr/>
        <a:lstStyle/>
        <a:p>
          <a:endParaRPr lang="en-GB"/>
        </a:p>
      </dgm:t>
    </dgm:pt>
    <dgm:pt modelId="{5DA3169F-0ED9-4D3F-A9A4-A28F74F508BA}">
      <dgm:prSet custT="1"/>
      <dgm:spPr/>
      <dgm:t>
        <a:bodyPr/>
        <a:lstStyle/>
        <a:p>
          <a:pPr>
            <a:lnSpc>
              <a:spcPct val="150000"/>
            </a:lnSpc>
            <a:buFont typeface="Wingdings" panose="05000000000000000000" pitchFamily="2" charset="2"/>
            <a:buChar char="ü"/>
          </a:pPr>
          <a:r>
            <a:rPr lang="en-US" sz="1100" dirty="0"/>
            <a:t>User Input Acceptance &amp; Validation Workflow Scenario</a:t>
          </a:r>
          <a:endParaRPr lang="en-GB" sz="1100" dirty="0"/>
        </a:p>
      </dgm:t>
    </dgm:pt>
    <dgm:pt modelId="{EC5A99B9-164C-48A3-B089-5384823D72AD}" type="parTrans" cxnId="{16E846A7-E950-45B9-BAAC-0FDE572734BB}">
      <dgm:prSet/>
      <dgm:spPr/>
      <dgm:t>
        <a:bodyPr/>
        <a:lstStyle/>
        <a:p>
          <a:endParaRPr lang="en-GB"/>
        </a:p>
      </dgm:t>
    </dgm:pt>
    <dgm:pt modelId="{1040AC97-3D85-42FF-877E-CF1F54C3AD71}" type="sibTrans" cxnId="{16E846A7-E950-45B9-BAAC-0FDE572734BB}">
      <dgm:prSet/>
      <dgm:spPr/>
      <dgm:t>
        <a:bodyPr/>
        <a:lstStyle/>
        <a:p>
          <a:endParaRPr lang="en-GB"/>
        </a:p>
      </dgm:t>
    </dgm:pt>
    <dgm:pt modelId="{E074BB29-BBE6-43FD-8E75-BB166CAB2696}">
      <dgm:prSet custT="1"/>
      <dgm:spPr/>
      <dgm:t>
        <a:bodyPr/>
        <a:lstStyle/>
        <a:p>
          <a:pPr>
            <a:lnSpc>
              <a:spcPct val="150000"/>
            </a:lnSpc>
            <a:buFont typeface="Wingdings" panose="05000000000000000000" pitchFamily="2" charset="2"/>
            <a:buChar char="ü"/>
          </a:pPr>
          <a:r>
            <a:rPr lang="en-GB" sz="1100" dirty="0"/>
            <a:t>Recurrance Workflow Scenario</a:t>
          </a:r>
        </a:p>
      </dgm:t>
    </dgm:pt>
    <dgm:pt modelId="{1BD919C0-148D-47C8-831D-C5F079633276}" type="parTrans" cxnId="{5477EC73-B97E-4DBF-A32C-22FCA44D843F}">
      <dgm:prSet/>
      <dgm:spPr/>
      <dgm:t>
        <a:bodyPr/>
        <a:lstStyle/>
        <a:p>
          <a:endParaRPr lang="en-GB"/>
        </a:p>
      </dgm:t>
    </dgm:pt>
    <dgm:pt modelId="{EE4C5782-1ACF-4729-93B3-40580EDB7089}" type="sibTrans" cxnId="{5477EC73-B97E-4DBF-A32C-22FCA44D843F}">
      <dgm:prSet/>
      <dgm:spPr/>
      <dgm:t>
        <a:bodyPr/>
        <a:lstStyle/>
        <a:p>
          <a:endParaRPr lang="en-GB"/>
        </a:p>
      </dgm:t>
    </dgm:pt>
    <dgm:pt modelId="{FF7479FA-D3DE-42F8-A37E-4C7A90DEED1E}">
      <dgm:prSet custT="1"/>
      <dgm:spPr/>
      <dgm:t>
        <a:bodyPr/>
        <a:lstStyle/>
        <a:p>
          <a:pPr>
            <a:lnSpc>
              <a:spcPct val="150000"/>
            </a:lnSpc>
            <a:buFont typeface="Wingdings" panose="05000000000000000000" pitchFamily="2" charset="2"/>
            <a:buChar char="ü"/>
          </a:pPr>
          <a:r>
            <a:rPr lang="en-US" sz="1100" dirty="0"/>
            <a:t>Dynamic 365 Integration Workflow Scenario</a:t>
          </a:r>
          <a:endParaRPr lang="en-GB" sz="1100" dirty="0"/>
        </a:p>
      </dgm:t>
    </dgm:pt>
    <dgm:pt modelId="{2024654F-E7D8-4A6D-929C-24A8AEE6E968}" type="parTrans" cxnId="{5579CBB5-8891-4FBE-92D3-9C17178C4EBA}">
      <dgm:prSet/>
      <dgm:spPr/>
      <dgm:t>
        <a:bodyPr/>
        <a:lstStyle/>
        <a:p>
          <a:endParaRPr lang="en-GB"/>
        </a:p>
      </dgm:t>
    </dgm:pt>
    <dgm:pt modelId="{F3288068-09C5-4DDA-ACD4-9AEC46940091}" type="sibTrans" cxnId="{5579CBB5-8891-4FBE-92D3-9C17178C4EBA}">
      <dgm:prSet/>
      <dgm:spPr/>
      <dgm:t>
        <a:bodyPr/>
        <a:lstStyle/>
        <a:p>
          <a:endParaRPr lang="en-GB"/>
        </a:p>
      </dgm:t>
    </dgm:pt>
    <dgm:pt modelId="{D1FF4B9D-A93E-49FC-9EC0-CFC79A25C87A}">
      <dgm:prSet custT="1"/>
      <dgm:spPr/>
      <dgm:t>
        <a:bodyPr/>
        <a:lstStyle/>
        <a:p>
          <a:pPr>
            <a:lnSpc>
              <a:spcPct val="150000"/>
            </a:lnSpc>
            <a:buFont typeface="Wingdings" panose="05000000000000000000" pitchFamily="2" charset="2"/>
            <a:buChar char="ü"/>
          </a:pPr>
          <a:r>
            <a:rPr lang="en-GB" sz="1100" dirty="0"/>
            <a:t>Azure Cognitive Services AI Integration Workflow Scenario</a:t>
          </a:r>
        </a:p>
      </dgm:t>
    </dgm:pt>
    <dgm:pt modelId="{893E13DD-96E8-4893-8788-818DC397738B}" type="parTrans" cxnId="{E7E4A48F-E7A5-4BDA-8044-A9FC9984022D}">
      <dgm:prSet/>
      <dgm:spPr/>
      <dgm:t>
        <a:bodyPr/>
        <a:lstStyle/>
        <a:p>
          <a:endParaRPr lang="en-GB"/>
        </a:p>
      </dgm:t>
    </dgm:pt>
    <dgm:pt modelId="{FB5367E8-B1B9-4969-968B-14810775542D}" type="sibTrans" cxnId="{E7E4A48F-E7A5-4BDA-8044-A9FC9984022D}">
      <dgm:prSet/>
      <dgm:spPr/>
      <dgm:t>
        <a:bodyPr/>
        <a:lstStyle/>
        <a:p>
          <a:endParaRPr lang="en-GB"/>
        </a:p>
      </dgm:t>
    </dgm:pt>
    <dgm:pt modelId="{1F091809-64B7-4EDB-B64B-E91ABBD1972E}">
      <dgm:prSet custT="1"/>
      <dgm:spPr/>
      <dgm:t>
        <a:bodyPr/>
        <a:lstStyle/>
        <a:p>
          <a:pPr>
            <a:lnSpc>
              <a:spcPct val="150000"/>
            </a:lnSpc>
            <a:buFont typeface="Wingdings" panose="05000000000000000000" pitchFamily="2" charset="2"/>
            <a:buChar char="ü"/>
          </a:pPr>
          <a:r>
            <a:rPr lang="en-US" sz="1100" dirty="0"/>
            <a:t>Power App Integration Workflow Scenario</a:t>
          </a:r>
          <a:endParaRPr lang="en-GB" sz="1100" dirty="0"/>
        </a:p>
      </dgm:t>
    </dgm:pt>
    <dgm:pt modelId="{E84E1695-1DEE-4DBE-9AFA-52C976851076}" type="parTrans" cxnId="{091251E4-AD66-439E-BEC0-A0C18B3C9505}">
      <dgm:prSet/>
      <dgm:spPr/>
      <dgm:t>
        <a:bodyPr/>
        <a:lstStyle/>
        <a:p>
          <a:endParaRPr lang="en-GB"/>
        </a:p>
      </dgm:t>
    </dgm:pt>
    <dgm:pt modelId="{183D1BFC-BE5A-451A-BB57-735983241704}" type="sibTrans" cxnId="{091251E4-AD66-439E-BEC0-A0C18B3C9505}">
      <dgm:prSet/>
      <dgm:spPr/>
      <dgm:t>
        <a:bodyPr/>
        <a:lstStyle/>
        <a:p>
          <a:endParaRPr lang="en-GB"/>
        </a:p>
      </dgm:t>
    </dgm:pt>
    <dgm:pt modelId="{3FF34A44-49F2-4761-8B3C-706C18349373}">
      <dgm:prSet custT="1"/>
      <dgm:spPr/>
      <dgm:t>
        <a:bodyPr/>
        <a:lstStyle/>
        <a:p>
          <a:pPr>
            <a:lnSpc>
              <a:spcPct val="150000"/>
            </a:lnSpc>
            <a:buFont typeface="Wingdings" panose="05000000000000000000" pitchFamily="2" charset="2"/>
            <a:buChar char="ü"/>
          </a:pPr>
          <a:r>
            <a:rPr lang="en-US" sz="1100" dirty="0"/>
            <a:t>SQL Server Integration Workflow Scenario</a:t>
          </a:r>
          <a:endParaRPr lang="en-GB" sz="1100" dirty="0"/>
        </a:p>
      </dgm:t>
    </dgm:pt>
    <dgm:pt modelId="{5E6D0FDF-D479-483B-A503-28B735817019}" type="parTrans" cxnId="{E8DF9DF6-FF12-48DC-93F7-62A9460C794D}">
      <dgm:prSet/>
      <dgm:spPr/>
      <dgm:t>
        <a:bodyPr/>
        <a:lstStyle/>
        <a:p>
          <a:endParaRPr lang="en-GB"/>
        </a:p>
      </dgm:t>
    </dgm:pt>
    <dgm:pt modelId="{6E531A41-70C0-40F8-8CD1-20C376A35278}" type="sibTrans" cxnId="{E8DF9DF6-FF12-48DC-93F7-62A9460C794D}">
      <dgm:prSet/>
      <dgm:spPr/>
      <dgm:t>
        <a:bodyPr/>
        <a:lstStyle/>
        <a:p>
          <a:endParaRPr lang="en-GB"/>
        </a:p>
      </dgm:t>
    </dgm:pt>
    <dgm:pt modelId="{56FF165D-4EE6-47F7-B585-BA258EE1956E}">
      <dgm:prSet custT="1"/>
      <dgm:spPr/>
      <dgm:t>
        <a:bodyPr/>
        <a:lstStyle/>
        <a:p>
          <a:pPr>
            <a:lnSpc>
              <a:spcPct val="150000"/>
            </a:lnSpc>
            <a:buFont typeface="Wingdings" panose="05000000000000000000" pitchFamily="2" charset="2"/>
            <a:buChar char="ü"/>
          </a:pPr>
          <a:r>
            <a:rPr lang="en-US" sz="1100" dirty="0"/>
            <a:t>HoL - End to End Business Flow with all Scenarios</a:t>
          </a:r>
          <a:endParaRPr lang="en-GB" sz="1100" dirty="0"/>
        </a:p>
      </dgm:t>
    </dgm:pt>
    <dgm:pt modelId="{E7FA3762-1EEE-421B-AF2E-E8FC468373E8}" type="parTrans" cxnId="{E9047D9B-EAAD-461E-A038-34D231E1EA94}">
      <dgm:prSet/>
      <dgm:spPr/>
      <dgm:t>
        <a:bodyPr/>
        <a:lstStyle/>
        <a:p>
          <a:endParaRPr lang="en-GB"/>
        </a:p>
      </dgm:t>
    </dgm:pt>
    <dgm:pt modelId="{1DBDFFA1-635A-4BD0-AD79-4ACCD2108BB5}" type="sibTrans" cxnId="{E9047D9B-EAAD-461E-A038-34D231E1EA94}">
      <dgm:prSet/>
      <dgm:spPr/>
      <dgm:t>
        <a:bodyPr/>
        <a:lstStyle/>
        <a:p>
          <a:endParaRPr lang="en-GB"/>
        </a:p>
      </dgm:t>
    </dgm:pt>
    <dgm:pt modelId="{302D37E3-A5D4-40CB-BAA5-13200B6B9D4C}">
      <dgm:prSet custT="1"/>
      <dgm:spPr/>
      <dgm:t>
        <a:bodyPr/>
        <a:lstStyle/>
        <a:p>
          <a:pPr>
            <a:lnSpc>
              <a:spcPct val="150000"/>
            </a:lnSpc>
            <a:buFont typeface="Wingdings" panose="05000000000000000000" pitchFamily="2" charset="2"/>
            <a:buChar char="ü"/>
          </a:pPr>
          <a:r>
            <a:rPr lang="en-GB" sz="1100" dirty="0"/>
            <a:t>Distribute Flows</a:t>
          </a:r>
        </a:p>
      </dgm:t>
    </dgm:pt>
    <dgm:pt modelId="{68A20770-5B82-4864-BA08-523E3B3FCFE0}" type="parTrans" cxnId="{85894D8B-0C47-4ACF-B7B5-AD7E0F237546}">
      <dgm:prSet/>
      <dgm:spPr/>
      <dgm:t>
        <a:bodyPr/>
        <a:lstStyle/>
        <a:p>
          <a:endParaRPr lang="en-GB"/>
        </a:p>
      </dgm:t>
    </dgm:pt>
    <dgm:pt modelId="{435BA6CF-AB6F-4DB8-AAE1-9960E24ACAEE}" type="sibTrans" cxnId="{85894D8B-0C47-4ACF-B7B5-AD7E0F237546}">
      <dgm:prSet/>
      <dgm:spPr/>
      <dgm:t>
        <a:bodyPr/>
        <a:lstStyle/>
        <a:p>
          <a:endParaRPr lang="en-GB"/>
        </a:p>
      </dgm:t>
    </dgm:pt>
    <dgm:pt modelId="{B3C8BECF-B8AB-490A-A92F-3EDD86B284EA}">
      <dgm:prSet custT="1"/>
      <dgm:spPr/>
      <dgm:t>
        <a:bodyPr/>
        <a:lstStyle/>
        <a:p>
          <a:pPr>
            <a:lnSpc>
              <a:spcPct val="150000"/>
            </a:lnSpc>
            <a:buFont typeface="Wingdings" panose="05000000000000000000" pitchFamily="2" charset="2"/>
            <a:buChar char="ü"/>
          </a:pPr>
          <a:r>
            <a:rPr lang="en-US" sz="1100" dirty="0"/>
            <a:t>Sharing of Flows across workspaces</a:t>
          </a:r>
          <a:endParaRPr lang="en-GB" sz="1100" dirty="0"/>
        </a:p>
      </dgm:t>
    </dgm:pt>
    <dgm:pt modelId="{8BA0BCA8-8254-4313-AC80-D429F9536B2E}" type="parTrans" cxnId="{5BBD34A7-279B-474C-B3D4-8A6EC7E2E77C}">
      <dgm:prSet/>
      <dgm:spPr/>
      <dgm:t>
        <a:bodyPr/>
        <a:lstStyle/>
        <a:p>
          <a:endParaRPr lang="en-GB"/>
        </a:p>
      </dgm:t>
    </dgm:pt>
    <dgm:pt modelId="{9F84ECDD-E797-4866-A905-9121135ACE49}" type="sibTrans" cxnId="{5BBD34A7-279B-474C-B3D4-8A6EC7E2E77C}">
      <dgm:prSet/>
      <dgm:spPr/>
      <dgm:t>
        <a:bodyPr/>
        <a:lstStyle/>
        <a:p>
          <a:endParaRPr lang="en-GB"/>
        </a:p>
      </dgm:t>
    </dgm:pt>
    <dgm:pt modelId="{3FACC810-504C-4984-865C-1306BCF49691}">
      <dgm:prSet custT="1"/>
      <dgm:spPr/>
      <dgm:t>
        <a:bodyPr/>
        <a:lstStyle/>
        <a:p>
          <a:pPr>
            <a:lnSpc>
              <a:spcPct val="150000"/>
            </a:lnSpc>
            <a:buFont typeface="Wingdings" panose="05000000000000000000" pitchFamily="2" charset="2"/>
            <a:buChar char="ü"/>
          </a:pPr>
          <a:r>
            <a:rPr lang="en-US" sz="1100" dirty="0"/>
            <a:t>Different Flow Environments and Code Promotion</a:t>
          </a:r>
          <a:endParaRPr lang="en-GB" sz="1100" dirty="0"/>
        </a:p>
      </dgm:t>
    </dgm:pt>
    <dgm:pt modelId="{DE0DC09F-3045-4FE7-97C4-7FB14D1B8E8C}" type="parTrans" cxnId="{9A6DA869-1412-4943-B4A2-AB5DCED672F7}">
      <dgm:prSet/>
      <dgm:spPr/>
      <dgm:t>
        <a:bodyPr/>
        <a:lstStyle/>
        <a:p>
          <a:endParaRPr lang="en-GB"/>
        </a:p>
      </dgm:t>
    </dgm:pt>
    <dgm:pt modelId="{D795B2B7-8A5C-42DD-95A2-72B8F801F1C9}" type="sibTrans" cxnId="{9A6DA869-1412-4943-B4A2-AB5DCED672F7}">
      <dgm:prSet/>
      <dgm:spPr/>
      <dgm:t>
        <a:bodyPr/>
        <a:lstStyle/>
        <a:p>
          <a:endParaRPr lang="en-GB"/>
        </a:p>
      </dgm:t>
    </dgm:pt>
    <dgm:pt modelId="{C81EB984-23B7-442F-A891-2AEE32760477}">
      <dgm:prSet custT="1"/>
      <dgm:spPr/>
      <dgm:t>
        <a:bodyPr/>
        <a:lstStyle/>
        <a:p>
          <a:pPr>
            <a:lnSpc>
              <a:spcPct val="150000"/>
            </a:lnSpc>
            <a:buFont typeface="Wingdings" panose="05000000000000000000" pitchFamily="2" charset="2"/>
            <a:buChar char="ü"/>
          </a:pPr>
          <a:r>
            <a:rPr lang="en-US" sz="1100" dirty="0"/>
            <a:t>Data Policies &amp; Integration Check Points</a:t>
          </a:r>
          <a:endParaRPr lang="en-GB" sz="1100" dirty="0"/>
        </a:p>
      </dgm:t>
    </dgm:pt>
    <dgm:pt modelId="{C5A2633B-610C-464A-A3C9-30CE6E9F6AE7}" type="parTrans" cxnId="{9CF1AE44-C1BE-47A9-B15D-C44E7248BBC9}">
      <dgm:prSet/>
      <dgm:spPr/>
      <dgm:t>
        <a:bodyPr/>
        <a:lstStyle/>
        <a:p>
          <a:endParaRPr lang="en-GB"/>
        </a:p>
      </dgm:t>
    </dgm:pt>
    <dgm:pt modelId="{0BCC8B92-D16C-4EBD-91EA-322878E79335}" type="sibTrans" cxnId="{9CF1AE44-C1BE-47A9-B15D-C44E7248BBC9}">
      <dgm:prSet/>
      <dgm:spPr/>
      <dgm:t>
        <a:bodyPr/>
        <a:lstStyle/>
        <a:p>
          <a:endParaRPr lang="en-GB"/>
        </a:p>
      </dgm:t>
    </dgm:pt>
    <dgm:pt modelId="{9B013DFF-1E80-4216-9B3F-611E64EEA6D2}">
      <dgm:prSet custT="1"/>
      <dgm:spPr/>
      <dgm:t>
        <a:bodyPr/>
        <a:lstStyle/>
        <a:p>
          <a:pPr>
            <a:lnSpc>
              <a:spcPct val="150000"/>
            </a:lnSpc>
            <a:buFont typeface="Wingdings" panose="05000000000000000000" pitchFamily="2" charset="2"/>
            <a:buChar char="ü"/>
          </a:pPr>
          <a:r>
            <a:rPr lang="en-GB" sz="1100" dirty="0"/>
            <a:t>Flow History and Analytics</a:t>
          </a:r>
        </a:p>
      </dgm:t>
    </dgm:pt>
    <dgm:pt modelId="{AA9E4DCD-BD72-4813-9549-E2E0CF8E5E6F}" type="parTrans" cxnId="{603EFCD5-7FAF-448D-B90B-B0669D7A2CFD}">
      <dgm:prSet/>
      <dgm:spPr/>
      <dgm:t>
        <a:bodyPr/>
        <a:lstStyle/>
        <a:p>
          <a:endParaRPr lang="en-GB"/>
        </a:p>
      </dgm:t>
    </dgm:pt>
    <dgm:pt modelId="{634B935C-CD16-424E-8FF8-8AF1ACB26D60}" type="sibTrans" cxnId="{603EFCD5-7FAF-448D-B90B-B0669D7A2CFD}">
      <dgm:prSet/>
      <dgm:spPr/>
      <dgm:t>
        <a:bodyPr/>
        <a:lstStyle/>
        <a:p>
          <a:endParaRPr lang="en-GB"/>
        </a:p>
      </dgm:t>
    </dgm:pt>
    <dgm:pt modelId="{22D53C49-724B-4B83-90DC-79ABA8121C0C}">
      <dgm:prSet custT="1"/>
      <dgm:spPr/>
      <dgm:t>
        <a:bodyPr/>
        <a:lstStyle/>
        <a:p>
          <a:pPr>
            <a:lnSpc>
              <a:spcPct val="150000"/>
            </a:lnSpc>
            <a:buFont typeface="Wingdings" panose="05000000000000000000" pitchFamily="2" charset="2"/>
            <a:buChar char="ü"/>
          </a:pPr>
          <a:r>
            <a:rPr lang="en-GB" sz="1100" dirty="0"/>
            <a:t>HoL - Check your Knowledge</a:t>
          </a:r>
        </a:p>
      </dgm:t>
    </dgm:pt>
    <dgm:pt modelId="{2567B733-2D9B-40E5-8CDA-F42D2E447855}" type="parTrans" cxnId="{1F997B2F-08A7-4059-93A2-F33CEC7E12D3}">
      <dgm:prSet/>
      <dgm:spPr/>
      <dgm:t>
        <a:bodyPr/>
        <a:lstStyle/>
        <a:p>
          <a:endParaRPr lang="en-GB"/>
        </a:p>
      </dgm:t>
    </dgm:pt>
    <dgm:pt modelId="{18F30784-4D71-47AA-B92A-29B6CA549629}" type="sibTrans" cxnId="{1F997B2F-08A7-4059-93A2-F33CEC7E12D3}">
      <dgm:prSet/>
      <dgm:spPr/>
      <dgm:t>
        <a:bodyPr/>
        <a:lstStyle/>
        <a:p>
          <a:endParaRPr lang="en-GB"/>
        </a:p>
      </dgm:t>
    </dgm:pt>
    <dgm:pt modelId="{6B2FFAB6-6807-495B-A4C3-431EC605ABA8}">
      <dgm:prSet custT="1"/>
      <dgm:spPr/>
      <dgm:t>
        <a:bodyPr/>
        <a:lstStyle/>
        <a:p>
          <a:pPr>
            <a:lnSpc>
              <a:spcPct val="150000"/>
            </a:lnSpc>
            <a:buFont typeface="Wingdings" panose="05000000000000000000" pitchFamily="2" charset="2"/>
            <a:buNone/>
          </a:pPr>
          <a:endParaRPr lang="en-GB" sz="1100" dirty="0"/>
        </a:p>
      </dgm:t>
    </dgm:pt>
    <dgm:pt modelId="{10807C3F-FABF-41BD-B65B-8E11F28CD61B}" type="parTrans" cxnId="{50161FD8-F589-4F1C-8759-2D8635E3DD5F}">
      <dgm:prSet/>
      <dgm:spPr/>
      <dgm:t>
        <a:bodyPr/>
        <a:lstStyle/>
        <a:p>
          <a:endParaRPr lang="en-GB"/>
        </a:p>
      </dgm:t>
    </dgm:pt>
    <dgm:pt modelId="{517731D1-7408-4B9A-B478-62C681AB054F}" type="sibTrans" cxnId="{50161FD8-F589-4F1C-8759-2D8635E3DD5F}">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17FEE801-DBF0-454F-ACB8-6A9C3291DB69}" type="presOf" srcId="{F17BEB75-8B5D-4DF3-BAD2-7858046F08F9}" destId="{CD66AAD5-A74B-4989-8AD5-348B79FA87C7}" srcOrd="0" destOrd="4" presId="urn:microsoft.com/office/officeart/2005/8/layout/hList1"/>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A644880B-579E-4CF0-BE62-25F57269182D}" type="presOf" srcId="{777AE668-A3FF-421B-AA60-91430B833B72}" destId="{F9540AD5-4F34-4720-A853-23023519F2F5}" srcOrd="0" destOrd="4" presId="urn:microsoft.com/office/officeart/2005/8/layout/hList1"/>
    <dgm:cxn modelId="{1A200E0F-F818-47A3-B66D-FE68B8B8A7E2}" type="presOf" srcId="{6B2FFAB6-6807-495B-A4C3-431EC605ABA8}" destId="{569DA3D3-C2E5-4089-A6F0-CF7A0DE5293E}" srcOrd="0" destOrd="7" presId="urn:microsoft.com/office/officeart/2005/8/layout/hList1"/>
    <dgm:cxn modelId="{1CEA2714-283E-431F-89CA-7EC5394C4892}" type="presOf" srcId="{C08907B6-F4F6-4E9F-A114-87BF3EF73DB3}" destId="{CD66AAD5-A74B-4989-8AD5-348B79FA87C7}" srcOrd="0" destOrd="5" presId="urn:microsoft.com/office/officeart/2005/8/layout/hList1"/>
    <dgm:cxn modelId="{BA785D16-BA51-4786-B044-CF9D9B2B6FC9}" srcId="{5D730ECF-5E56-4BCC-9295-01AA7310EDA9}" destId="{4062502E-73E8-4324-A7AC-1A9773108A8C}" srcOrd="2" destOrd="0" parTransId="{816C2CA6-B6D7-4C48-887A-EEF7BBA74E45}" sibTransId="{D41C9D69-8D47-43D6-B4CF-06DAA7360DA8}"/>
    <dgm:cxn modelId="{37581F1C-5334-445E-829C-72AF65A4BDB2}" type="presOf" srcId="{AA0CC1A4-89B3-4AA2-AE39-4C1399639CA2}" destId="{6D51457A-C3C5-41AF-B616-CDB4705EBFBD}" srcOrd="0" destOrd="0" presId="urn:microsoft.com/office/officeart/2005/8/layout/hList1"/>
    <dgm:cxn modelId="{7FD1141E-CD16-43FE-B058-D8C42D33F73F}" type="presOf" srcId="{4E3D64BF-2AD9-45C1-AC04-097E5D037127}" destId="{F9540AD5-4F34-4720-A853-23023519F2F5}" srcOrd="0" destOrd="5" presId="urn:microsoft.com/office/officeart/2005/8/layout/hList1"/>
    <dgm:cxn modelId="{1F997B2F-08A7-4059-93A2-F33CEC7E12D3}" srcId="{639BF8EA-4D33-4B30-911B-6776BADCAC46}" destId="{22D53C49-724B-4B83-90DC-79ABA8121C0C}" srcOrd="6" destOrd="0" parTransId="{2567B733-2D9B-40E5-8CDA-F42D2E447855}" sibTransId="{18F30784-4D71-47AA-B92A-29B6CA549629}"/>
    <dgm:cxn modelId="{FE790C34-7399-41CF-8718-C9673CFBFD75}" type="presOf" srcId="{3FF34A44-49F2-4761-8B3C-706C18349373}" destId="{FE6D297C-C9E0-4A7D-A12A-BA53DEE78AEC}" srcOrd="0" destOrd="6" presId="urn:microsoft.com/office/officeart/2005/8/layout/hList1"/>
    <dgm:cxn modelId="{A4F2B443-5389-4899-B10B-CF7D03420B88}" srcId="{3F8F7C63-6D9D-4496-99F3-13DF66B8EAD6}" destId="{7F57E202-16DB-48EF-AA61-5EE4E0F12D18}" srcOrd="6" destOrd="0" parTransId="{16CBFB77-215D-4C4C-9B4F-B3F4F6CE158D}" sibTransId="{273D1426-0995-4464-8A6E-C445AD18582F}"/>
    <dgm:cxn modelId="{9CF1AE44-C1BE-47A9-B15D-C44E7248BBC9}" srcId="{639BF8EA-4D33-4B30-911B-6776BADCAC46}" destId="{C81EB984-23B7-442F-A891-2AEE32760477}" srcOrd="4" destOrd="0" parTransId="{C5A2633B-610C-464A-A3C9-30CE6E9F6AE7}" sibTransId="{0BCC8B92-D16C-4EBD-91EA-322878E79335}"/>
    <dgm:cxn modelId="{9D81BF66-3661-47D0-96ED-DF8D298B5A8F}" srcId="{5D730ECF-5E56-4BCC-9295-01AA7310EDA9}" destId="{F17BEB75-8B5D-4DF3-BAD2-7858046F08F9}" srcOrd="3" destOrd="0" parTransId="{2D7B33D9-E84F-4694-BCB9-CC9B02BA603C}" sibTransId="{00EFD0E1-9201-4CB3-A5CF-B939FCA68856}"/>
    <dgm:cxn modelId="{F37D8A48-094D-4291-8663-3219EE933036}" type="presOf" srcId="{630C8C32-A979-40C7-BDD7-71A76577670D}" destId="{F9540AD5-4F34-4720-A853-23023519F2F5}" srcOrd="0" destOrd="0" presId="urn:microsoft.com/office/officeart/2005/8/layout/hList1"/>
    <dgm:cxn modelId="{327A9948-452C-4620-B759-E9F43942F372}" type="presOf" srcId="{302D37E3-A5D4-40CB-BAA5-13200B6B9D4C}" destId="{569DA3D3-C2E5-4089-A6F0-CF7A0DE5293E}" srcOrd="0" destOrd="1" presId="urn:microsoft.com/office/officeart/2005/8/layout/hList1"/>
    <dgm:cxn modelId="{9A6DA869-1412-4943-B4A2-AB5DCED672F7}" srcId="{639BF8EA-4D33-4B30-911B-6776BADCAC46}" destId="{3FACC810-504C-4984-865C-1306BCF49691}" srcOrd="3" destOrd="0" parTransId="{DE0DC09F-3045-4FE7-97C4-7FB14D1B8E8C}" sibTransId="{D795B2B7-8A5C-42DD-95A2-72B8F801F1C9}"/>
    <dgm:cxn modelId="{BD0CE669-535C-403F-9B41-12DCED00D983}" type="presOf" srcId="{3FACC810-504C-4984-865C-1306BCF49691}" destId="{569DA3D3-C2E5-4089-A6F0-CF7A0DE5293E}" srcOrd="0" destOrd="3" presId="urn:microsoft.com/office/officeart/2005/8/layout/hList1"/>
    <dgm:cxn modelId="{FCE3156D-4A67-4B00-ACB1-8EF1C3555039}" type="presOf" srcId="{4062502E-73E8-4324-A7AC-1A9773108A8C}" destId="{CD66AAD5-A74B-4989-8AD5-348B79FA87C7}"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5477EC73-B97E-4DBF-A32C-22FCA44D843F}" srcId="{AA0CC1A4-89B3-4AA2-AE39-4C1399639CA2}" destId="{E074BB29-BBE6-43FD-8E75-BB166CAB2696}" srcOrd="2" destOrd="0" parTransId="{1BD919C0-148D-47C8-831D-C5F079633276}" sibTransId="{EE4C5782-1ACF-4729-93B3-40580EDB7089}"/>
    <dgm:cxn modelId="{21295074-A0F9-420B-A47C-9A3D0F9247AC}" type="presOf" srcId="{5D730ECF-5E56-4BCC-9295-01AA7310EDA9}" destId="{A15940E0-E524-4386-893B-E5C857ACD0DE}" srcOrd="0" destOrd="0" presId="urn:microsoft.com/office/officeart/2005/8/layout/hList1"/>
    <dgm:cxn modelId="{92692B59-E205-42FA-B53E-48210FE905E6}" type="presOf" srcId="{B76E5240-9127-4202-B4B6-880EBDC0BE5D}" destId="{CD66AAD5-A74B-4989-8AD5-348B79FA87C7}" srcOrd="0" destOrd="1"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03ECA186-A6AB-45FE-8441-8DA1A6548179}" type="presOf" srcId="{9B013DFF-1E80-4216-9B3F-611E64EEA6D2}" destId="{569DA3D3-C2E5-4089-A6F0-CF7A0DE5293E}" srcOrd="0" destOrd="5" presId="urn:microsoft.com/office/officeart/2005/8/layout/hList1"/>
    <dgm:cxn modelId="{3790F588-BD57-4CCE-B91D-33379F88B9D6}" type="presOf" srcId="{F44527D1-3623-4718-A5C7-590A95354660}" destId="{CD66AAD5-A74B-4989-8AD5-348B79FA87C7}" srcOrd="0" destOrd="0" presId="urn:microsoft.com/office/officeart/2005/8/layout/hList1"/>
    <dgm:cxn modelId="{20A37F8A-3D18-468D-9A8D-BB5DD6F8EB68}" srcId="{3F8F7C63-6D9D-4496-99F3-13DF66B8EAD6}" destId="{777AE668-A3FF-421B-AA60-91430B833B72}" srcOrd="4" destOrd="0" parTransId="{C5035A71-CE2A-4132-8D22-291133620881}" sibTransId="{80E45B46-58A5-4AA8-A811-35666F3DB650}"/>
    <dgm:cxn modelId="{85894D8B-0C47-4ACF-B7B5-AD7E0F237546}" srcId="{639BF8EA-4D33-4B30-911B-6776BADCAC46}" destId="{302D37E3-A5D4-40CB-BAA5-13200B6B9D4C}" srcOrd="1" destOrd="0" parTransId="{68A20770-5B82-4864-BA08-523E3B3FCFE0}" sibTransId="{435BA6CF-AB6F-4DB8-AAE1-9960E24ACAEE}"/>
    <dgm:cxn modelId="{E7E4A48F-E7A5-4BDA-8044-A9FC9984022D}" srcId="{AA0CC1A4-89B3-4AA2-AE39-4C1399639CA2}" destId="{D1FF4B9D-A93E-49FC-9EC0-CFC79A25C87A}" srcOrd="4" destOrd="0" parTransId="{893E13DD-96E8-4893-8788-818DC397738B}" sibTransId="{FB5367E8-B1B9-4969-968B-14810775542D}"/>
    <dgm:cxn modelId="{1BA4D992-3D20-447B-9181-1A258C493AAB}" type="presOf" srcId="{7F57E202-16DB-48EF-AA61-5EE4E0F12D18}" destId="{F9540AD5-4F34-4720-A853-23023519F2F5}" srcOrd="0" destOrd="6"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8087E398-DA5C-498C-8A5B-B2713AD266BE}" srcId="{5D730ECF-5E56-4BCC-9295-01AA7310EDA9}" destId="{B76E5240-9127-4202-B4B6-880EBDC0BE5D}" srcOrd="1" destOrd="0" parTransId="{3C3C3E7C-DC0A-4334-8A57-924BAA5C8111}" sibTransId="{9A2BF3C6-C764-40A8-8F22-EE9345CDA652}"/>
    <dgm:cxn modelId="{E9047D9B-EAAD-461E-A038-34D231E1EA94}" srcId="{AA0CC1A4-89B3-4AA2-AE39-4C1399639CA2}" destId="{56FF165D-4EE6-47F7-B585-BA258EE1956E}" srcOrd="7" destOrd="0" parTransId="{E7FA3762-1EEE-421B-AF2E-E8FC468373E8}" sibTransId="{1DBDFFA1-635A-4BD0-AD79-4ACCD2108BB5}"/>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D1018BA4-D551-4AF8-AE83-3A349CE9146F}" type="presOf" srcId="{639BF8EA-4D33-4B30-911B-6776BADCAC46}" destId="{79AA2380-6C09-4C3E-A320-87D02EF11B92}" srcOrd="0" destOrd="0" presId="urn:microsoft.com/office/officeart/2005/8/layout/hList1"/>
    <dgm:cxn modelId="{2D5398A5-35D5-48BB-8D38-D449AFE556E9}" type="presOf" srcId="{22D53C49-724B-4B83-90DC-79ABA8121C0C}" destId="{569DA3D3-C2E5-4089-A6F0-CF7A0DE5293E}" srcOrd="0" destOrd="6" presId="urn:microsoft.com/office/officeart/2005/8/layout/hList1"/>
    <dgm:cxn modelId="{5BBD34A7-279B-474C-B3D4-8A6EC7E2E77C}" srcId="{639BF8EA-4D33-4B30-911B-6776BADCAC46}" destId="{B3C8BECF-B8AB-490A-A92F-3EDD86B284EA}" srcOrd="2" destOrd="0" parTransId="{8BA0BCA8-8254-4313-AC80-D429F9536B2E}" sibTransId="{9F84ECDD-E797-4866-A905-9121135ACE49}"/>
    <dgm:cxn modelId="{16E846A7-E950-45B9-BAAC-0FDE572734BB}" srcId="{AA0CC1A4-89B3-4AA2-AE39-4C1399639CA2}" destId="{5DA3169F-0ED9-4D3F-A9A4-A28F74F508BA}" srcOrd="1" destOrd="0" parTransId="{EC5A99B9-164C-48A3-B089-5384823D72AD}" sibTransId="{1040AC97-3D85-42FF-877E-CF1F54C3AD71}"/>
    <dgm:cxn modelId="{188FEAA7-E230-473F-8A81-7396D4537317}" type="presOf" srcId="{C81EB984-23B7-442F-A891-2AEE32760477}" destId="{569DA3D3-C2E5-4089-A6F0-CF7A0DE5293E}"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308FD3B2-16DE-4C7D-866D-F8B8AF954809}" srcId="{4062502E-73E8-4324-A7AC-1A9773108A8C}" destId="{465BEE15-71A8-424E-B5D8-1D9D9FC35CD0}" srcOrd="0" destOrd="0" parTransId="{09FC7E24-1202-44C7-9E5E-2BE18D247AB4}" sibTransId="{31C99780-C33E-4A30-81DB-BC359D4E2788}"/>
    <dgm:cxn modelId="{5579CBB5-8891-4FBE-92D3-9C17178C4EBA}" srcId="{AA0CC1A4-89B3-4AA2-AE39-4C1399639CA2}" destId="{FF7479FA-D3DE-42F8-A37E-4C7A90DEED1E}" srcOrd="3" destOrd="0" parTransId="{2024654F-E7D8-4A6D-929C-24A8AEE6E968}" sibTransId="{F3288068-09C5-4DDA-ACD4-9AEC4694009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388348CC-FC63-4E73-A6F7-0711E132B452}" type="presOf" srcId="{E074BB29-BBE6-43FD-8E75-BB166CAB2696}" destId="{FE6D297C-C9E0-4A7D-A12A-BA53DEE78AEC}" srcOrd="0" destOrd="2" presId="urn:microsoft.com/office/officeart/2005/8/layout/hList1"/>
    <dgm:cxn modelId="{9D10CDCD-FF5B-4932-91D8-0817BCEE26FA}" type="presOf" srcId="{56FF165D-4EE6-47F7-B585-BA258EE1956E}" destId="{FE6D297C-C9E0-4A7D-A12A-BA53DEE78AEC}" srcOrd="0" destOrd="7" presId="urn:microsoft.com/office/officeart/2005/8/layout/hList1"/>
    <dgm:cxn modelId="{13E8BCCF-157F-4EF3-8BAA-37CD5ABCB846}" type="presOf" srcId="{D1FF4B9D-A93E-49FC-9EC0-CFC79A25C87A}" destId="{FE6D297C-C9E0-4A7D-A12A-BA53DEE78AEC}" srcOrd="0" destOrd="4" presId="urn:microsoft.com/office/officeart/2005/8/layout/hList1"/>
    <dgm:cxn modelId="{D4F09DD2-D7DC-4C0A-B107-20DDDF7554E9}" srcId="{639BF8EA-4D33-4B30-911B-6776BADCAC46}" destId="{8A005F68-872E-4565-97CF-5F934A8F7106}" srcOrd="0" destOrd="0" parTransId="{6458AC6F-FC93-49FE-B39E-B3BD37FC1330}" sibTransId="{88809219-9B02-4029-97B7-029D87354175}"/>
    <dgm:cxn modelId="{7377AED5-B520-4DA0-9B62-F8809F299458}" type="presOf" srcId="{5DA3169F-0ED9-4D3F-A9A4-A28F74F508BA}" destId="{FE6D297C-C9E0-4A7D-A12A-BA53DEE78AEC}" srcOrd="0" destOrd="1" presId="urn:microsoft.com/office/officeart/2005/8/layout/hList1"/>
    <dgm:cxn modelId="{603EFCD5-7FAF-448D-B90B-B0669D7A2CFD}" srcId="{639BF8EA-4D33-4B30-911B-6776BADCAC46}" destId="{9B013DFF-1E80-4216-9B3F-611E64EEA6D2}" srcOrd="5" destOrd="0" parTransId="{AA9E4DCD-BD72-4813-9549-E2E0CF8E5E6F}" sibTransId="{634B935C-CD16-424E-8FF8-8AF1ACB26D60}"/>
    <dgm:cxn modelId="{F71997D7-D52B-491F-B718-CCD90022BC6D}" type="presOf" srcId="{B3C8BECF-B8AB-490A-A92F-3EDD86B284EA}" destId="{569DA3D3-C2E5-4089-A6F0-CF7A0DE5293E}" srcOrd="0" destOrd="2" presId="urn:microsoft.com/office/officeart/2005/8/layout/hList1"/>
    <dgm:cxn modelId="{50161FD8-F589-4F1C-8759-2D8635E3DD5F}" srcId="{639BF8EA-4D33-4B30-911B-6776BADCAC46}" destId="{6B2FFAB6-6807-495B-A4C3-431EC605ABA8}" srcOrd="7" destOrd="0" parTransId="{10807C3F-FABF-41BD-B65B-8E11F28CD61B}" sibTransId="{517731D1-7408-4B9A-B478-62C681AB054F}"/>
    <dgm:cxn modelId="{091251E4-AD66-439E-BEC0-A0C18B3C9505}" srcId="{AA0CC1A4-89B3-4AA2-AE39-4C1399639CA2}" destId="{1F091809-64B7-4EDB-B64B-E91ABBD1972E}" srcOrd="5" destOrd="0" parTransId="{E84E1695-1DEE-4DBE-9AFA-52C976851076}" sibTransId="{183D1BFC-BE5A-451A-BB57-735983241704}"/>
    <dgm:cxn modelId="{28191EE6-95A7-4034-9576-375608FEE2BA}" srcId="{3F8F7C63-6D9D-4496-99F3-13DF66B8EAD6}" destId="{4A547C1D-B2B4-4DC0-9186-F06ADA29D96C}" srcOrd="1" destOrd="0" parTransId="{F4FB9ED1-E83E-49C1-92FA-6655211CE690}" sibTransId="{5B58EB33-10F0-4DE7-8164-D3499FE473A2}"/>
    <dgm:cxn modelId="{516642EB-9EB9-41A4-A2F7-24F931141182}" type="presOf" srcId="{465BEE15-71A8-424E-B5D8-1D9D9FC35CD0}" destId="{CD66AAD5-A74B-4989-8AD5-348B79FA87C7}"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C2F7A3ED-EE26-432F-900A-ACCDE9BCB9FF}" srcId="{5D730ECF-5E56-4BCC-9295-01AA7310EDA9}" destId="{C08907B6-F4F6-4E9F-A114-87BF3EF73DB3}" srcOrd="4" destOrd="0" parTransId="{5DF358E1-6826-4640-B338-EEAE82712288}" sibTransId="{0BB32A38-3545-4719-B85C-E151C3E1FE0F}"/>
    <dgm:cxn modelId="{235AF3F2-4DC6-4ACE-9EC0-844AD822351F}" type="presOf" srcId="{8A005F68-872E-4565-97CF-5F934A8F7106}" destId="{569DA3D3-C2E5-4089-A6F0-CF7A0DE5293E}" srcOrd="0" destOrd="0" presId="urn:microsoft.com/office/officeart/2005/8/layout/hList1"/>
    <dgm:cxn modelId="{859A80F6-6C30-41DA-94B4-28EA67AB63B6}" type="presOf" srcId="{1F091809-64B7-4EDB-B64B-E91ABBD1972E}" destId="{FE6D297C-C9E0-4A7D-A12A-BA53DEE78AEC}" srcOrd="0" destOrd="5" presId="urn:microsoft.com/office/officeart/2005/8/layout/hList1"/>
    <dgm:cxn modelId="{E8DF9DF6-FF12-48DC-93F7-62A9460C794D}" srcId="{AA0CC1A4-89B3-4AA2-AE39-4C1399639CA2}" destId="{3FF34A44-49F2-4761-8B3C-706C18349373}" srcOrd="6" destOrd="0" parTransId="{5E6D0FDF-D479-483B-A503-28B735817019}" sibTransId="{6E531A41-70C0-40F8-8CD1-20C376A35278}"/>
    <dgm:cxn modelId="{970FEFFB-03A1-4920-904C-6FEDE24B2E92}" type="presOf" srcId="{FF7479FA-D3DE-42F8-A37E-4C7A90DEED1E}" destId="{FE6D297C-C9E0-4A7D-A12A-BA53DEE78AEC}" srcOrd="0" destOrd="3" presId="urn:microsoft.com/office/officeart/2005/8/layout/hList1"/>
    <dgm:cxn modelId="{0EE837FC-2AC7-483C-BBEB-085A76A0BAAA}" srcId="{3F8F7C63-6D9D-4496-99F3-13DF66B8EAD6}" destId="{4E3D64BF-2AD9-45C1-AC04-097E5D037127}" srcOrd="5" destOrd="0" parTransId="{9F13A664-2CE7-4547-BE24-B47D59CE4E84}" sibTransId="{CDFA3C01-8856-462D-A67B-92FDA903ED4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30101"/>
          <a:ext cx="2537287" cy="720000"/>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dsp:txBody>
      <dsp:txXfrm>
        <a:off x="4219" y="30101"/>
        <a:ext cx="2537287" cy="720000"/>
      </dsp:txXfrm>
    </dsp:sp>
    <dsp:sp modelId="{F9540AD5-4F34-4720-A853-23023519F2F5}">
      <dsp:nvSpPr>
        <dsp:cNvPr id="0" name=""/>
        <dsp:cNvSpPr/>
      </dsp:nvSpPr>
      <dsp:spPr>
        <a:xfrm>
          <a:off x="4219"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dsp:txBody>
      <dsp:txXfrm>
        <a:off x="4219" y="750101"/>
        <a:ext cx="2537287" cy="3906096"/>
      </dsp:txXfrm>
    </dsp:sp>
    <dsp:sp modelId="{A15940E0-E524-4386-893B-E5C857ACD0DE}">
      <dsp:nvSpPr>
        <dsp:cNvPr id="0" name=""/>
        <dsp:cNvSpPr/>
      </dsp:nvSpPr>
      <dsp:spPr>
        <a:xfrm>
          <a:off x="2896726" y="30101"/>
          <a:ext cx="2537287" cy="72000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dsp:txBody>
      <dsp:txXfrm>
        <a:off x="2896726" y="30101"/>
        <a:ext cx="2537287" cy="720000"/>
      </dsp:txXfrm>
    </dsp:sp>
    <dsp:sp modelId="{CD66AAD5-A74B-4989-8AD5-348B79FA87C7}">
      <dsp:nvSpPr>
        <dsp:cNvPr id="0" name=""/>
        <dsp:cNvSpPr/>
      </dsp:nvSpPr>
      <dsp:spPr>
        <a:xfrm>
          <a:off x="2896726"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sp:txBody>
      <dsp:txXfrm>
        <a:off x="2896726" y="750101"/>
        <a:ext cx="2537287" cy="3906096"/>
      </dsp:txXfrm>
    </dsp:sp>
    <dsp:sp modelId="{6D51457A-C3C5-41AF-B616-CDB4705EBFBD}">
      <dsp:nvSpPr>
        <dsp:cNvPr id="0" name=""/>
        <dsp:cNvSpPr/>
      </dsp:nvSpPr>
      <dsp:spPr>
        <a:xfrm>
          <a:off x="5789234" y="30101"/>
          <a:ext cx="2537287" cy="72000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dsp:txBody>
      <dsp:txXfrm>
        <a:off x="5789234" y="30101"/>
        <a:ext cx="2537287" cy="720000"/>
      </dsp:txXfrm>
    </dsp:sp>
    <dsp:sp modelId="{FE6D297C-C9E0-4A7D-A12A-BA53DEE78AEC}">
      <dsp:nvSpPr>
        <dsp:cNvPr id="0" name=""/>
        <dsp:cNvSpPr/>
      </dsp:nvSpPr>
      <dsp:spPr>
        <a:xfrm>
          <a:off x="5789234"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dsp:txBody>
      <dsp:txXfrm>
        <a:off x="5789234" y="750101"/>
        <a:ext cx="2537287" cy="3906096"/>
      </dsp:txXfrm>
    </dsp:sp>
    <dsp:sp modelId="{79AA2380-6C09-4C3E-A320-87D02EF11B92}">
      <dsp:nvSpPr>
        <dsp:cNvPr id="0" name=""/>
        <dsp:cNvSpPr/>
      </dsp:nvSpPr>
      <dsp:spPr>
        <a:xfrm>
          <a:off x="8681741" y="30101"/>
          <a:ext cx="2537287" cy="72000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dsp:txBody>
      <dsp:txXfrm>
        <a:off x="8681741" y="30101"/>
        <a:ext cx="2537287" cy="720000"/>
      </dsp:txXfrm>
    </dsp:sp>
    <dsp:sp modelId="{569DA3D3-C2E5-4089-A6F0-CF7A0DE5293E}">
      <dsp:nvSpPr>
        <dsp:cNvPr id="0" name=""/>
        <dsp:cNvSpPr/>
      </dsp:nvSpPr>
      <dsp:spPr>
        <a:xfrm>
          <a:off x="8681741"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dsp:txBody>
      <dsp:txXfrm>
        <a:off x="8681741" y="750101"/>
        <a:ext cx="2537287" cy="3906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istockphoto.com/photo/aerial-view-of-hong-kong-gm900611166-248476439"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loudblogs.microsoft.com/dynamics365/2018/07/06/modernizing-the-way-we-update-dynamics-365/"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a:t>
            </a:r>
            <a:r>
              <a:rPr lang="en-US" sz="1200" b="0" kern="1200" dirty="0">
                <a:solidFill>
                  <a:schemeClr val="tx1"/>
                </a:solidFill>
                <a:latin typeface="+mn-lt"/>
                <a:ea typeface="+mn-ea"/>
                <a:cs typeface="+mn-cs"/>
              </a:rPr>
              <a:t>oft </a:t>
            </a:r>
            <a:r>
              <a:rPr lang="en-US" sz="1200" b="0" dirty="0">
                <a:solidFill>
                  <a:srgbClr val="124548"/>
                </a:solidFill>
              </a:rPr>
              <a:t>Power Automate Empowerment</a:t>
            </a:r>
            <a:endParaRPr lang="en-GB" b="0"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2:06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2:06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2:06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2:06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805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42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524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771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982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3:11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0E9881-53F1-467E-ADEE-8E138C386D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31543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2:59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949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42</a:t>
            </a:fld>
            <a:endParaRPr lang="en-US"/>
          </a:p>
        </p:txBody>
      </p:sp>
    </p:spTree>
    <p:extLst>
      <p:ext uri="{BB962C8B-B14F-4D97-AF65-F5344CB8AC3E}">
        <p14:creationId xmlns:p14="http://schemas.microsoft.com/office/powerpoint/2010/main" val="3982121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43</a:t>
            </a:fld>
            <a:endParaRPr lang="en-US"/>
          </a:p>
        </p:txBody>
      </p:sp>
    </p:spTree>
    <p:extLst>
      <p:ext uri="{BB962C8B-B14F-4D97-AF65-F5344CB8AC3E}">
        <p14:creationId xmlns:p14="http://schemas.microsoft.com/office/powerpoint/2010/main" val="3609595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reach of Microsoft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indent="0">
              <a:buFontTx/>
              <a:buNone/>
            </a:pPr>
            <a:r>
              <a:rPr lang="en-US" dirty="0"/>
              <a:t>Infrastructure strategy is influenced by:</a:t>
            </a:r>
          </a:p>
          <a:p>
            <a:pPr marL="171450" lvl="0" indent="-171450" defTabSz="914400">
              <a:buFont typeface="Arial" panose="020B0604020202020204" pitchFamily="34" charset="0"/>
              <a:buChar char="•"/>
              <a:defRPr/>
            </a:pPr>
            <a:r>
              <a:rPr lang="en-US" sz="1200" dirty="0">
                <a:solidFill>
                  <a:srgbClr val="E7E6E6">
                    <a:lumMod val="10000"/>
                  </a:srgbClr>
                </a:solidFill>
              </a:rPr>
              <a:t>Business demand</a:t>
            </a:r>
          </a:p>
          <a:p>
            <a:pPr marL="171450" lvl="0" indent="-171450" defTabSz="914400">
              <a:buFont typeface="Arial" panose="020B0604020202020204" pitchFamily="34" charset="0"/>
              <a:buChar char="•"/>
              <a:defRPr/>
            </a:pPr>
            <a:r>
              <a:rPr lang="en-US" sz="1200" dirty="0">
                <a:solidFill>
                  <a:srgbClr val="E7E6E6">
                    <a:lumMod val="10000"/>
                  </a:srgbClr>
                </a:solidFill>
              </a:rPr>
              <a:t>Competition</a:t>
            </a:r>
          </a:p>
          <a:p>
            <a:pPr marL="171450" lvl="0" indent="-171450" defTabSz="914400">
              <a:buFont typeface="Arial" panose="020B0604020202020204" pitchFamily="34" charset="0"/>
              <a:buChar char="•"/>
              <a:defRPr/>
            </a:pPr>
            <a:r>
              <a:rPr lang="en-US" sz="1200" dirty="0">
                <a:solidFill>
                  <a:srgbClr val="E7E6E6">
                    <a:lumMod val="10000"/>
                  </a:srgbClr>
                </a:solidFill>
              </a:rPr>
              <a:t>Compliance</a:t>
            </a:r>
          </a:p>
          <a:p>
            <a:pPr marL="171450" lvl="0" indent="-171450" defTabSz="914400">
              <a:buFont typeface="Arial" panose="020B0604020202020204" pitchFamily="34" charset="0"/>
              <a:buChar char="•"/>
              <a:defRPr/>
            </a:pPr>
            <a:r>
              <a:rPr lang="en-US" sz="1200" dirty="0">
                <a:solidFill>
                  <a:srgbClr val="E7E6E6">
                    <a:lumMod val="10000"/>
                  </a:srgbClr>
                </a:solidFill>
              </a:rPr>
              <a:t>Data residency</a:t>
            </a:r>
          </a:p>
          <a:p>
            <a:pPr marL="171450" lvl="0" indent="-171450" defTabSz="914400">
              <a:buFont typeface="Arial" panose="020B0604020202020204" pitchFamily="34" charset="0"/>
              <a:buChar char="•"/>
              <a:defRPr/>
            </a:pPr>
            <a:r>
              <a:rPr lang="en-US" sz="1200" dirty="0">
                <a:solidFill>
                  <a:srgbClr val="E7E6E6">
                    <a:lumMod val="10000"/>
                  </a:srgbClr>
                </a:solidFill>
              </a:rPr>
              <a:t>Local regulations</a:t>
            </a:r>
          </a:p>
          <a:p>
            <a:pPr marL="171450" lvl="0" indent="-171450" defTabSz="914400">
              <a:buFont typeface="Arial" panose="020B0604020202020204" pitchFamily="34" charset="0"/>
              <a:buChar char="•"/>
              <a:defRPr/>
            </a:pPr>
            <a:r>
              <a:rPr lang="en-US" sz="1200" dirty="0">
                <a:solidFill>
                  <a:srgbClr val="E7E6E6">
                    <a:lumMod val="10000"/>
                  </a:srgbClr>
                </a:solidFill>
              </a:rPr>
              <a:t>Security &amp; Technology</a:t>
            </a:r>
          </a:p>
          <a:p>
            <a:pPr marL="342900" lvl="0" indent="-342900" defTabSz="914400">
              <a:buFont typeface="Arial" panose="020B0604020202020204" pitchFamily="34" charset="0"/>
              <a:buChar char="•"/>
              <a:defRPr/>
            </a:pPr>
            <a:endParaRPr lang="en-US" sz="1200" dirty="0">
              <a:solidFill>
                <a:srgbClr val="E7E6E6">
                  <a:lumMod val="10000"/>
                </a:srgbClr>
              </a:solidFill>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Local, sovereign, and global datacenter infrastructure stimulates economic development for both customers and partners alike, enabling companies, governments and regulated industries to realize the benefits of the cloud for innovation, as well as bolstering the technology ecosystem that supports the innovation. </a:t>
            </a:r>
          </a:p>
          <a:p>
            <a:pPr marL="0" lvl="0" indent="0" defTabSz="914400">
              <a:buFont typeface="Arial" panose="020B0604020202020204" pitchFamily="34" charset="0"/>
              <a:buNone/>
              <a:defRPr/>
            </a:pPr>
            <a:endParaRPr lang="en-US" sz="1200" kern="1200" dirty="0">
              <a:solidFill>
                <a:schemeClr val="tx1"/>
              </a:solidFill>
              <a:effectLst/>
              <a:latin typeface="+mn-lt"/>
              <a:ea typeface="+mn-ea"/>
              <a:cs typeface="+mn-cs"/>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To help meet the needs of customers with unique regulatory or compliance requirements as well as expand our global footprint, we continually launch our cloud services in new infrastructure regions. </a:t>
            </a:r>
            <a:endParaRPr lang="en-US" b="1" dirty="0"/>
          </a:p>
          <a:p>
            <a:endParaRPr lang="en-US" b="0" dirty="0"/>
          </a:p>
          <a:p>
            <a:r>
              <a:rPr lang="en-US" b="0" dirty="0"/>
              <a:t>Azure services, which are foundational, is made available first new geo, followed by other Microsoft services -- Dynamics 365, Power Platform &amp; Office 365 services. </a:t>
            </a:r>
          </a:p>
          <a:p>
            <a:endParaRPr lang="en-US" b="0" dirty="0"/>
          </a:p>
          <a:p>
            <a:r>
              <a:rPr lang="en-US" b="1" dirty="0"/>
              <a:t>&lt;click&gt;</a:t>
            </a:r>
          </a:p>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FA002E-BA11-4FD3-A926-139D881AB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67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A range of cloud offerings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cloud: </a:t>
            </a:r>
            <a:r>
              <a:rPr lang="en-US" sz="1200" b="0" dirty="0">
                <a:solidFill>
                  <a:srgbClr val="3C3C41"/>
                </a:solidFill>
              </a:rPr>
              <a:t>Hyperscale globally connected cloud services. Includes multiple geos addressing specific data residency and compliance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Go Local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3C3C41"/>
                </a:solidFill>
              </a:rPr>
              <a:t>US/EMEA/APAC - A set of datacenters within a country border deployed within a latency defined boundary for synchronous replication if customer data in support of disaster recovery e.g. France / India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Sovereign cloud: </a:t>
            </a:r>
            <a:r>
              <a:rPr lang="en-US" sz="1200" b="0" dirty="0">
                <a:solidFill>
                  <a:srgbClr val="3C3C41"/>
                </a:solidFill>
              </a:rPr>
              <a:t>Hyperscale cloud services, isolated from global could services. Deployed from a local datacenter to meet unique requirements of a specific market e. China / US Gov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Photo source: </a:t>
            </a:r>
            <a:r>
              <a:rPr lang="en-US" dirty="0">
                <a:hlinkClick r:id="rId3"/>
              </a:rPr>
              <a:t>https://www.istockphoto.com/photo/aerial-view-of-hong-kong-gm900611166-248476439</a:t>
            </a:r>
            <a:endParaRPr lang="en-US" sz="12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373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Why move to Microsoft cloud</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One version</a:t>
            </a:r>
            <a:r>
              <a:rPr lang="en-US" dirty="0"/>
              <a:t>: </a:t>
            </a:r>
            <a:r>
              <a:rPr lang="en-US" sz="1200" b="0" i="0" u="none" strike="noStrike" kern="1200" dirty="0">
                <a:solidFill>
                  <a:schemeClr val="tx1"/>
                </a:solidFill>
                <a:effectLst/>
                <a:latin typeface="+mn-lt"/>
                <a:ea typeface="+mn-ea"/>
                <a:cs typeface="+mn-cs"/>
              </a:rPr>
              <a:t>In July 2018 we announced a </a:t>
            </a:r>
            <a:r>
              <a:rPr lang="en-US" sz="1200" b="0" i="0" u="sng" kern="1200" dirty="0">
                <a:solidFill>
                  <a:schemeClr val="tx1"/>
                </a:solidFill>
                <a:effectLst/>
                <a:latin typeface="+mn-lt"/>
                <a:ea typeface="+mn-ea"/>
                <a:cs typeface="+mn-cs"/>
                <a:hlinkClick r:id="rId3"/>
              </a:rPr>
              <a:t>change to the way we deliver Dynamics 365 updates</a:t>
            </a:r>
            <a:r>
              <a:rPr lang="en-US" sz="1200" b="0" i="0" u="none" strike="noStrike" kern="1200" dirty="0">
                <a:solidFill>
                  <a:schemeClr val="tx1"/>
                </a:solidFill>
                <a:effectLst/>
                <a:latin typeface="+mn-lt"/>
                <a:ea typeface="+mn-ea"/>
                <a:cs typeface="+mn-cs"/>
              </a:rPr>
              <a:t> that will help you stay current in a consistent, predictable, and seamless manner.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TCO of SaaS vs. On-premise</a:t>
            </a:r>
            <a:r>
              <a:rPr lang="en-US" sz="1200" b="0" i="0" u="none" strike="noStrike" kern="1200" dirty="0">
                <a:solidFill>
                  <a:schemeClr val="tx1"/>
                </a:solidFill>
                <a:effectLst/>
                <a:latin typeface="+mn-lt"/>
                <a:ea typeface="+mn-ea"/>
                <a:cs typeface="+mn-cs"/>
              </a:rPr>
              <a:t>: If you are a Microsoft Dynamics on-premises customer, then you’re cloud ready. Access cutting-edge technology, control costs and complexity, and improve IT productivity by migrating your existing solution to the cloud. This is the cost of your software application including the cost of all supporting products and services, such as ISV solutions, add-on applications, customizations and other integrations to ensure your ERP system is fully inter-operable with existing systems. One big difference from a licensing standpoint is that the cloud is a SaaS that you pay-as-you-go monthly or annually and expense the cost, which is classified as Operating Expense (</a:t>
            </a:r>
            <a:r>
              <a:rPr lang="en-US" sz="1200" b="0" i="0" u="none" strike="noStrike" kern="1200" dirty="0" err="1">
                <a:solidFill>
                  <a:schemeClr val="tx1"/>
                </a:solidFill>
                <a:effectLst/>
                <a:latin typeface="+mn-lt"/>
                <a:ea typeface="+mn-ea"/>
                <a:cs typeface="+mn-cs"/>
              </a:rPr>
              <a:t>OpEx</a:t>
            </a:r>
            <a:r>
              <a:rPr lang="en-US" sz="1200" b="0" i="0" u="none" strike="noStrike" kern="1200" dirty="0">
                <a:solidFill>
                  <a:schemeClr val="tx1"/>
                </a:solidFill>
                <a:effectLst/>
                <a:latin typeface="+mn-lt"/>
                <a:ea typeface="+mn-ea"/>
                <a:cs typeface="+mn-cs"/>
              </a:rPr>
              <a:t>). In the case of on-premises applications, you pay a high upfront cost classified as a Capital Expense (</a:t>
            </a:r>
            <a:r>
              <a:rPr lang="en-US" sz="1200" b="0" i="0" u="none" strike="noStrike" kern="1200" dirty="0" err="1">
                <a:solidFill>
                  <a:schemeClr val="tx1"/>
                </a:solidFill>
                <a:effectLst/>
                <a:latin typeface="+mn-lt"/>
                <a:ea typeface="+mn-ea"/>
                <a:cs typeface="+mn-cs"/>
              </a:rPr>
              <a:t>CapEx</a:t>
            </a:r>
            <a:r>
              <a:rPr lang="en-US" sz="1200" b="0" i="0" u="none" strike="noStrike" kern="1200" dirty="0">
                <a:solidFill>
                  <a:schemeClr val="tx1"/>
                </a:solidFill>
                <a:effectLst/>
                <a:latin typeface="+mn-lt"/>
                <a:ea typeface="+mn-ea"/>
                <a:cs typeface="+mn-cs"/>
              </a:rPr>
              <a:t>) which is usually depreciated or amortized over several years.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Security and compliance</a:t>
            </a:r>
            <a:r>
              <a:rPr lang="en-US" sz="1200" b="0" i="0" u="none" strike="noStrike" kern="1200" dirty="0">
                <a:solidFill>
                  <a:schemeClr val="tx1"/>
                </a:solidFill>
                <a:effectLst/>
                <a:latin typeface="+mn-lt"/>
                <a:ea typeface="+mn-ea"/>
                <a:cs typeface="+mn-cs"/>
              </a:rPr>
              <a:t>: Get peace of mind knowing your sensitive business data is stored in highly-secure, state-of-the-art data centers owned and managed by Microsoft. Your data will be there when you need it, thanks to a 99.9 percent uptime service-level agreement (SLA).</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026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solidFill>
                  <a:schemeClr val="bg1"/>
                </a:solidFill>
              </a:rPr>
              <a:t>Trust principles </a:t>
            </a:r>
          </a:p>
          <a:p>
            <a:pPr marL="0" indent="0">
              <a:buFont typeface="Arial" panose="020B0604020202020204" pitchFamily="34" charset="0"/>
              <a:buNone/>
            </a:pPr>
            <a:r>
              <a:rPr lang="en-US" b="0" i="1" dirty="0">
                <a:solidFill>
                  <a:schemeClr val="bg1"/>
                </a:solidFill>
              </a:rPr>
              <a:t>(This slide is a build)</a:t>
            </a:r>
            <a:endParaRPr lang="en-IN" b="0" i="1" dirty="0"/>
          </a:p>
          <a:p>
            <a:pPr marL="0" indent="0">
              <a:buFont typeface="Arial" panose="020B0604020202020204" pitchFamily="34" charset="0"/>
              <a:buNone/>
            </a:pP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bg1"/>
                </a:solidFill>
                <a:latin typeface="+mn-lt"/>
                <a:ea typeface="+mn-ea"/>
                <a:cs typeface="+mn-cs"/>
              </a:rPr>
              <a:t>We have a set of foundational principles that guide the way we do business in the cloud.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bg1"/>
              </a:solidFill>
              <a:latin typeface="+mn-lt"/>
              <a:ea typeface="+mn-ea"/>
              <a:cs typeface="+mn-cs"/>
            </a:endParaRPr>
          </a:p>
          <a:p>
            <a:pPr marL="0" indent="0">
              <a:buFont typeface="Arial" panose="020B0604020202020204" pitchFamily="34" charset="0"/>
              <a:buNone/>
            </a:pPr>
            <a:r>
              <a:rPr lang="en-IN" b="1" dirty="0"/>
              <a:t>&lt;click&gt;</a:t>
            </a:r>
          </a:p>
          <a:p>
            <a:pPr marL="0" indent="0">
              <a:buFont typeface="Arial" panose="020B0604020202020204" pitchFamily="34" charset="0"/>
              <a:buNone/>
            </a:pPr>
            <a:endParaRPr lang="en-IN" b="1" dirty="0"/>
          </a:p>
          <a:p>
            <a:pPr marL="0" indent="0">
              <a:buFont typeface="Arial" panose="020B0604020202020204" pitchFamily="34" charset="0"/>
              <a:buNone/>
            </a:pPr>
            <a:r>
              <a:rPr lang="en-IN" b="1" dirty="0"/>
              <a:t>Security: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safeguarded from hackers using state-of-the-industry security technology and processes.</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encrypted in transit and at rest.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Privacy &amp; control:</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only be used as permitted by you and should not be shared with third parties unless permitted by you. </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always have access to your content and should be able to delete it or take it with you if you leave.</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Transparency: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have a clear, plain-language explanation of how your cloud provider uses, manages and protects your content.</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be told how your cloud provider will respond to law enforcement requests to access your content.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Compliance:</a:t>
            </a:r>
          </a:p>
          <a:p>
            <a:pPr marL="227209" indent="-227209"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stored and managed in compliance with applicable laws, regulations and key international standards.</a:t>
            </a:r>
          </a:p>
          <a:p>
            <a:pPr marL="227209" indent="-227209" defTabSz="914102" fontAlgn="base">
              <a:spcBef>
                <a:spcPts val="196"/>
              </a:spcBef>
              <a:spcAft>
                <a:spcPts val="392"/>
              </a:spcAft>
              <a:buFont typeface="Arial" panose="020B0604020202020204" pitchFamily="34" charset="0"/>
              <a:buChar char="•"/>
            </a:pPr>
            <a:r>
              <a:rPr lang="en-US" sz="1200" dirty="0">
                <a:solidFill>
                  <a:schemeClr val="tx2"/>
                </a:solidFill>
              </a:rPr>
              <a:t>You should have the ability to see the certifications for each Microsoft service.</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a:buFont typeface="Arial" panose="020B0604020202020204" pitchFamily="34" charset="0"/>
              <a:buNone/>
            </a:pPr>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86691-5523-419D-AC37-35BB03FE56F8}" type="datetime1">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15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49</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8</a:t>
            </a:fld>
            <a:endParaRPr lang="en-GB"/>
          </a:p>
        </p:txBody>
      </p:sp>
    </p:spTree>
    <p:extLst>
      <p:ext uri="{BB962C8B-B14F-4D97-AF65-F5344CB8AC3E}">
        <p14:creationId xmlns:p14="http://schemas.microsoft.com/office/powerpoint/2010/main" val="26398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9</a:t>
            </a:fld>
            <a:endParaRPr lang="en-GB"/>
          </a:p>
        </p:txBody>
      </p:sp>
    </p:spTree>
    <p:extLst>
      <p:ext uri="{BB962C8B-B14F-4D97-AF65-F5344CB8AC3E}">
        <p14:creationId xmlns:p14="http://schemas.microsoft.com/office/powerpoint/2010/main" val="246582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10</a:t>
            </a:fld>
            <a:endParaRPr lang="en-GB"/>
          </a:p>
        </p:txBody>
      </p:sp>
    </p:spTree>
    <p:extLst>
      <p:ext uri="{BB962C8B-B14F-4D97-AF65-F5344CB8AC3E}">
        <p14:creationId xmlns:p14="http://schemas.microsoft.com/office/powerpoint/2010/main" val="312040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11</a:t>
            </a:fld>
            <a:endParaRPr lang="en-GB"/>
          </a:p>
        </p:txBody>
      </p:sp>
    </p:spTree>
    <p:extLst>
      <p:ext uri="{BB962C8B-B14F-4D97-AF65-F5344CB8AC3E}">
        <p14:creationId xmlns:p14="http://schemas.microsoft.com/office/powerpoint/2010/main" val="334440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4.xml"/><Relationship Id="rId4" Type="http://schemas.openxmlformats.org/officeDocument/2006/relationships/image" Target="../media/image33.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29629930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8470546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7640685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0217421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0150196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10789570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35016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4991795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7602046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41090628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51286023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453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20370948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33849743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356704568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1689568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12027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6480149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79364005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723264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8639613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24144425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00375242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87803456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76039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28769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079582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972295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290185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6916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58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922452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044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58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255106423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141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2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53062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8990112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9.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image" Target="../media/image15.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theme" Target="../theme/theme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image" Target="../media/image15.emf"/><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theme" Target="../theme/theme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theme" Target="../theme/theme6.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59" r:id="rId15"/>
    <p:sldLayoutId id="2147483789" r:id="rId16"/>
    <p:sldLayoutId id="2147483790" r:id="rId17"/>
    <p:sldLayoutId id="2147483791" r:id="rId18"/>
    <p:sldLayoutId id="2147483792" r:id="rId19"/>
    <p:sldLayoutId id="214748379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87"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 id="2147483788" r:id="rId5"/>
    <p:sldLayoutId id="2147483794" r:id="rId6"/>
    <p:sldLayoutId id="2147483795" r:id="rId7"/>
    <p:sldLayoutId id="2147483796" r:id="rId8"/>
    <p:sldLayoutId id="214748379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83662059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2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notesSlide" Target="../notesSlides/notesSlide12.xml"/><Relationship Id="rId7" Type="http://schemas.openxmlformats.org/officeDocument/2006/relationships/image" Target="../media/image73.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1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18" Type="http://schemas.openxmlformats.org/officeDocument/2006/relationships/hyperlink" Target="https://github.com/jenkinsns" TargetMode="External"/><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hyperlink" Target="https://www.linkedin.com/in/jenkinsns/" TargetMode="External"/><Relationship Id="rId17" Type="http://schemas.openxmlformats.org/officeDocument/2006/relationships/image" Target="../media/image52.png"/><Relationship Id="rId2" Type="http://schemas.openxmlformats.org/officeDocument/2006/relationships/image" Target="../media/image41.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jpg"/><Relationship Id="rId5" Type="http://schemas.openxmlformats.org/officeDocument/2006/relationships/image" Target="../media/image44.png"/><Relationship Id="rId15" Type="http://schemas.openxmlformats.org/officeDocument/2006/relationships/image" Target="../media/image51.png"/><Relationship Id="rId10" Type="http://schemas.openxmlformats.org/officeDocument/2006/relationships/image" Target="../media/image48.png"/><Relationship Id="rId19" Type="http://schemas.openxmlformats.org/officeDocument/2006/relationships/hyperlink" Target="https://www.facebook.com/spfxinfo/" TargetMode="External"/><Relationship Id="rId4" Type="http://schemas.openxmlformats.org/officeDocument/2006/relationships/image" Target="../media/image43.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microsoft.com/office/2007/relationships/hdphoto" Target="../media/hdphoto4.wdp"/><Relationship Id="rId26" Type="http://schemas.openxmlformats.org/officeDocument/2006/relationships/image" Target="../media/image109.png"/><Relationship Id="rId3" Type="http://schemas.openxmlformats.org/officeDocument/2006/relationships/image" Target="../media/image89.png"/><Relationship Id="rId21" Type="http://schemas.openxmlformats.org/officeDocument/2006/relationships/image" Target="../media/image105.pn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2.png"/><Relationship Id="rId25" Type="http://schemas.openxmlformats.org/officeDocument/2006/relationships/image" Target="../media/image108.png"/><Relationship Id="rId2" Type="http://schemas.openxmlformats.org/officeDocument/2006/relationships/notesSlide" Target="../notesSlides/notesSlide23.xml"/><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2.png"/><Relationship Id="rId1" Type="http://schemas.openxmlformats.org/officeDocument/2006/relationships/slideLayout" Target="../slideLayouts/slideLayout39.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07.png"/><Relationship Id="rId5" Type="http://schemas.openxmlformats.org/officeDocument/2006/relationships/image" Target="../media/image91.png"/><Relationship Id="rId15" Type="http://schemas.openxmlformats.org/officeDocument/2006/relationships/image" Target="../media/image100.png"/><Relationship Id="rId23" Type="http://schemas.microsoft.com/office/2007/relationships/hdphoto" Target="../media/hdphoto5.wdp"/><Relationship Id="rId28" Type="http://schemas.openxmlformats.org/officeDocument/2006/relationships/image" Target="../media/image111.svg"/><Relationship Id="rId10" Type="http://schemas.openxmlformats.org/officeDocument/2006/relationships/image" Target="../media/image96.png"/><Relationship Id="rId19" Type="http://schemas.openxmlformats.org/officeDocument/2006/relationships/image" Target="../media/image103.png"/><Relationship Id="rId4" Type="http://schemas.openxmlformats.org/officeDocument/2006/relationships/image" Target="../media/image90.png"/><Relationship Id="rId9" Type="http://schemas.openxmlformats.org/officeDocument/2006/relationships/image" Target="../media/image95.png"/><Relationship Id="rId14" Type="http://schemas.microsoft.com/office/2007/relationships/hdphoto" Target="../media/hdphoto3.wdp"/><Relationship Id="rId22" Type="http://schemas.openxmlformats.org/officeDocument/2006/relationships/image" Target="../media/image106.png"/><Relationship Id="rId27" Type="http://schemas.openxmlformats.org/officeDocument/2006/relationships/image" Target="../media/image110.png"/><Relationship Id="rId30" Type="http://schemas.openxmlformats.org/officeDocument/2006/relationships/image" Target="../media/image113.png"/></Relationships>
</file>

<file path=ppt/slides/_rels/slide3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120.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123.png"/><Relationship Id="rId4" Type="http://schemas.openxmlformats.org/officeDocument/2006/relationships/image" Target="../media/image122.jpeg"/></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7.jpg"/><Relationship Id="rId7" Type="http://schemas.openxmlformats.org/officeDocument/2006/relationships/image" Target="../media/image130.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129.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image" Target="../media/image128.png"/><Relationship Id="rId7" Type="http://schemas.openxmlformats.org/officeDocument/2006/relationships/image" Target="../media/image132.jpe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131.jpeg"/><Relationship Id="rId11" Type="http://schemas.openxmlformats.org/officeDocument/2006/relationships/image" Target="../media/image136.jpeg"/><Relationship Id="rId5" Type="http://schemas.openxmlformats.org/officeDocument/2006/relationships/image" Target="../media/image129.emf"/><Relationship Id="rId10" Type="http://schemas.openxmlformats.org/officeDocument/2006/relationships/image" Target="../media/image135.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134.jpeg"/></Relationships>
</file>

<file path=ppt/slides/_rels/slide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16.xml"/><Relationship Id="rId4" Type="http://schemas.openxmlformats.org/officeDocument/2006/relationships/image" Target="../media/image138.jpeg"/></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79.xml"/><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9.xml"/><Relationship Id="rId1" Type="http://schemas.openxmlformats.org/officeDocument/2006/relationships/tags" Target="../tags/tag3.xml"/><Relationship Id="rId5" Type="http://schemas.microsoft.com/office/2007/relationships/hdphoto" Target="../media/hdphoto6.wdp"/><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43.svg"/><Relationship Id="rId2" Type="http://schemas.openxmlformats.org/officeDocument/2006/relationships/slideLayout" Target="../slideLayouts/slideLayout80.xml"/><Relationship Id="rId1" Type="http://schemas.openxmlformats.org/officeDocument/2006/relationships/tags" Target="../tags/tag4.xml"/><Relationship Id="rId6" Type="http://schemas.openxmlformats.org/officeDocument/2006/relationships/image" Target="../media/image142.png"/><Relationship Id="rId5" Type="http://schemas.openxmlformats.org/officeDocument/2006/relationships/image" Target="../media/image141.jpeg"/><Relationship Id="rId4" Type="http://schemas.openxmlformats.org/officeDocument/2006/relationships/image" Target="../media/image140.jpeg"/></Relationships>
</file>

<file path=ppt/slides/_rels/slide4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0.xml"/><Relationship Id="rId1" Type="http://schemas.openxmlformats.org/officeDocument/2006/relationships/slideLayout" Target="../slideLayouts/slideLayout108.xm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18" Type="http://schemas.openxmlformats.org/officeDocument/2006/relationships/hyperlink" Target="https://github.com/jenkinsns" TargetMode="External"/><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hyperlink" Target="https://www.linkedin.com/in/jenkinsns/" TargetMode="External"/><Relationship Id="rId17" Type="http://schemas.openxmlformats.org/officeDocument/2006/relationships/image" Target="../media/image52.png"/><Relationship Id="rId2" Type="http://schemas.openxmlformats.org/officeDocument/2006/relationships/image" Target="../media/image41.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jpg"/><Relationship Id="rId5" Type="http://schemas.openxmlformats.org/officeDocument/2006/relationships/image" Target="../media/image44.png"/><Relationship Id="rId15" Type="http://schemas.openxmlformats.org/officeDocument/2006/relationships/image" Target="../media/image51.png"/><Relationship Id="rId10" Type="http://schemas.openxmlformats.org/officeDocument/2006/relationships/image" Target="../media/image48.png"/><Relationship Id="rId19" Type="http://schemas.openxmlformats.org/officeDocument/2006/relationships/hyperlink" Target="https://www.facebook.com/spfxinfo/" TargetMode="External"/><Relationship Id="rId4" Type="http://schemas.openxmlformats.org/officeDocument/2006/relationships/image" Target="../media/image43.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8.jpeg"/><Relationship Id="rId2" Type="http://schemas.openxmlformats.org/officeDocument/2006/relationships/slideLayout" Target="../slideLayouts/slideLayout123.xml"/><Relationship Id="rId1" Type="http://schemas.openxmlformats.org/officeDocument/2006/relationships/tags" Target="../tags/tag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GROWTH</a:t>
            </a:r>
            <a:endParaRPr lang="en-GB" sz="3600" b="1" dirty="0">
              <a:solidFill>
                <a:srgbClr val="CCCCFF"/>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INNOVATION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CONSOLIDATION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CITIZEN PAINS</a:t>
            </a:r>
            <a:endParaRPr lang="en-GB" sz="3600" b="1" dirty="0">
              <a:solidFill>
                <a:srgbClr val="CCCCFF"/>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algn="ctr"/>
            <a:r>
              <a:rPr lang="en-US" sz="3600" b="1" dirty="0">
                <a:solidFill>
                  <a:srgbClr val="CCCCFF"/>
                </a:solidFill>
                <a:latin typeface="Segoe UI" panose="020B0502040204020203" pitchFamily="34" charset="0"/>
                <a:cs typeface="Segoe UI" panose="020B0502040204020203" pitchFamily="34" charset="0"/>
              </a:rPr>
              <a:t>ACCESSIBILITY</a:t>
            </a:r>
            <a:endParaRPr lang="en-GB" sz="3600" b="1" dirty="0">
              <a:solidFill>
                <a:srgbClr val="CCCCFF"/>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EFFICACY</a:t>
            </a:r>
            <a:endParaRPr lang="en-GB" sz="3600" b="1" dirty="0">
              <a:solidFill>
                <a:srgbClr val="CCCC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extLst>
              <p:ext uri="{D42A27DB-BD31-4B8C-83A1-F6EECF244321}">
                <p14:modId xmlns:p14="http://schemas.microsoft.com/office/powerpoint/2010/main" val="1090555270"/>
              </p:ext>
            </p:extLst>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Innovation platform</a:t>
            </a:r>
            <a:r>
              <a:rPr lang="en-US" sz="1300" dirty="0">
                <a:latin typeface="Segoe UI" panose="020B0502040204020203" pitchFamily="34" charset="0"/>
                <a:cs typeface="Segoe UI" panose="020B0502040204020203" pitchFamily="34" charset="0"/>
              </a:rPr>
              <a:t> – justify once, unlimited innovations forever</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Easy first step to your digital transformation journey</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Breeds unique &amp; </a:t>
            </a:r>
            <a:r>
              <a:rPr lang="en-US" sz="1300" b="1" dirty="0">
                <a:solidFill>
                  <a:srgbClr val="0070C0"/>
                </a:solidFill>
                <a:latin typeface="Segoe UI" panose="020B0502040204020203" pitchFamily="34" charset="0"/>
                <a:cs typeface="Segoe UI" panose="020B0502040204020203" pitchFamily="34" charset="0"/>
              </a:rPr>
              <a:t>inclusive IT and Business innovation culture </a:t>
            </a:r>
            <a:r>
              <a:rPr lang="en-US" sz="1300" dirty="0">
                <a:latin typeface="Segoe UI" panose="020B0502040204020203" pitchFamily="34" charset="0"/>
                <a:cs typeface="Segoe UI" panose="020B0502040204020203" pitchFamily="34" charset="0"/>
              </a:rPr>
              <a:t>with citizen development philosophy</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One Microsoft Story – MS understands business of Platforms</a:t>
            </a:r>
          </a:p>
          <a:p>
            <a:pPr marL="285750" indent="-285750">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Company-wide digitized with easy-to-use mobile/IoT enabled applications even for frontline workers</a:t>
            </a:r>
          </a:p>
          <a:p>
            <a:pPr marL="285750" indent="-285750" algn="l">
              <a:buFont typeface="Arial" panose="020B0604020202020204" pitchFamily="34" charset="0"/>
              <a:buChar char="•"/>
            </a:pPr>
            <a:endParaRPr lang="en-US" sz="1300" b="1" dirty="0">
              <a:solidFill>
                <a:srgbClr val="0070C0"/>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Significantly lowered cost of automation, digitization and innovation</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Fuss-less continuous innovations </a:t>
            </a:r>
            <a:r>
              <a:rPr lang="en-US" sz="1300" dirty="0">
                <a:latin typeface="Segoe UI" panose="020B0502040204020203" pitchFamily="34" charset="0"/>
                <a:cs typeface="Segoe UI" panose="020B0502040204020203" pitchFamily="34" charset="0"/>
              </a:rPr>
              <a:t>with citizen development capabilities</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Power Platform Components</a:t>
            </a:r>
          </a:p>
        </p:txBody>
      </p:sp>
    </p:spTree>
    <p:extLst>
      <p:ext uri="{BB962C8B-B14F-4D97-AF65-F5344CB8AC3E}">
        <p14:creationId xmlns:p14="http://schemas.microsoft.com/office/powerpoint/2010/main" val="21452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275+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solidFill>
                  <a:srgbClr val="D83B01"/>
                </a:solidFill>
              </a:rPr>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18041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solidFill>
                  <a:srgbClr val="D83B01"/>
                </a:solidFill>
              </a:rPr>
              <a:t>variety of data </a:t>
            </a:r>
            <a:r>
              <a:rPr lang="en-US" i="1" dirty="0"/>
              <a:t>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42012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37922885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a:t>
            </a:r>
            <a:r>
              <a:rPr lang="en-US" i="1" dirty="0">
                <a:solidFill>
                  <a:srgbClr val="D83B01"/>
                </a:solidFill>
              </a:rPr>
              <a:t>business logic</a:t>
            </a:r>
            <a:r>
              <a:rPr lang="en-US" dirty="0">
                <a:solidFill>
                  <a:srgbClr val="D83B01"/>
                </a:solidFill>
              </a:rPr>
              <a:t> </a:t>
            </a:r>
            <a:r>
              <a:rPr lang="en-US" dirty="0"/>
              <a:t>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253526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solidFill>
                  <a:srgbClr val="D83B01"/>
                </a:solidFill>
              </a:rPr>
              <a:t>interconnected</a:t>
            </a:r>
            <a:r>
              <a:rPr lang="en-US" dirty="0">
                <a:solidFill>
                  <a:srgbClr val="D83B01"/>
                </a:solidFill>
              </a:rPr>
              <a:t> </a:t>
            </a:r>
            <a:r>
              <a:rPr lang="en-US" i="1" dirty="0">
                <a:solidFill>
                  <a:srgbClr val="D83B01"/>
                </a:solidFill>
              </a:rPr>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7159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solidFill>
                  <a:srgbClr val="D83B01"/>
                </a:solidFill>
              </a:rPr>
              <a:t>secure and compliant manner</a:t>
            </a:r>
          </a:p>
        </p:txBody>
      </p:sp>
    </p:spTree>
    <p:extLst>
      <p:ext uri="{BB962C8B-B14F-4D97-AF65-F5344CB8AC3E}">
        <p14:creationId xmlns:p14="http://schemas.microsoft.com/office/powerpoint/2010/main" val="15087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3549290" y="-3679973"/>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588263" y="457200"/>
            <a:ext cx="11018520" cy="1107996"/>
          </a:xfrm>
        </p:spPr>
        <p:txBody>
          <a:bodyPr/>
          <a:lstStyle/>
          <a:p>
            <a:r>
              <a:rPr lang="en-US" sz="3600" spc="-50" dirty="0">
                <a:ln w="3175">
                  <a:noFill/>
                </a:ln>
                <a:solidFill>
                  <a:srgbClr val="1A1A1A"/>
                </a:solidFill>
                <a:latin typeface="Segoe UI Semibold"/>
                <a:ea typeface="+mn-ea"/>
                <a:cs typeface="Segoe UI" pitchFamily="34" charset="0"/>
              </a:rPr>
              <a:t>Common Data Service:</a:t>
            </a:r>
            <a:br>
              <a:rPr lang="en-US" sz="3600" spc="-50" dirty="0">
                <a:ln w="3175">
                  <a:noFill/>
                </a:ln>
                <a:solidFill>
                  <a:srgbClr val="1A1A1A"/>
                </a:solidFill>
                <a:latin typeface="Segoe UI Semibold"/>
                <a:ea typeface="+mn-ea"/>
                <a:cs typeface="Segoe UI" pitchFamily="34" charset="0"/>
              </a:rPr>
            </a:br>
            <a:r>
              <a:rPr lang="en-US" sz="3600" spc="-50" dirty="0">
                <a:ln w="3175">
                  <a:noFill/>
                </a:ln>
                <a:solidFill>
                  <a:srgbClr val="1A1A1A"/>
                </a:solidFill>
                <a:latin typeface="Segoe UI Semibold"/>
                <a:ea typeface="+mn-ea"/>
                <a:cs typeface="Segoe UI" pitchFamily="34" charset="0"/>
              </a:rPr>
              <a:t>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and d</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Eventing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Security</a:t>
            </a:r>
          </a:p>
        </p:txBody>
      </p:sp>
    </p:spTree>
    <p:extLst>
      <p:ext uri="{BB962C8B-B14F-4D97-AF65-F5344CB8AC3E}">
        <p14:creationId xmlns:p14="http://schemas.microsoft.com/office/powerpoint/2010/main" val="63361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051" y="1705128"/>
            <a:ext cx="8447964" cy="475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04" y="1828800"/>
            <a:ext cx="8504071" cy="47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18" y="1867183"/>
            <a:ext cx="8557146"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044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Customer Stories</a:t>
            </a:r>
          </a:p>
        </p:txBody>
      </p:sp>
    </p:spTree>
    <p:extLst>
      <p:ext uri="{BB962C8B-B14F-4D97-AF65-F5344CB8AC3E}">
        <p14:creationId xmlns:p14="http://schemas.microsoft.com/office/powerpoint/2010/main" val="232608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432607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Day1: Empowering everyone with Power Platform</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21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7009706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287812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2837022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normAutofit lnSpcReduction="10000"/>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77500" lnSpcReduction="20000"/>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439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6782B7ED-6B0E-4FB4-B08A-E85EEA6EA5A2}"/>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000"/>
                    </a14:imgEffect>
                    <a14:imgEffect>
                      <a14:brightnessContrast bright="100000" contrast="-20000"/>
                    </a14:imgEffect>
                  </a14:imgLayer>
                </a14:imgProps>
              </a:ext>
            </a:extLst>
          </a:blip>
          <a:srcRect l="565" r="-52" b="-2682"/>
          <a:stretch/>
        </p:blipFill>
        <p:spPr>
          <a:xfrm>
            <a:off x="484618" y="1194627"/>
            <a:ext cx="11249224" cy="5348288"/>
          </a:xfrm>
          <a:prstGeom prst="rect">
            <a:avLst/>
          </a:prstGeom>
          <a:noFill/>
        </p:spPr>
      </p:pic>
      <p:sp>
        <p:nvSpPr>
          <p:cNvPr id="34" name="Rectangle 33">
            <a:extLst>
              <a:ext uri="{FF2B5EF4-FFF2-40B4-BE49-F238E27FC236}">
                <a16:creationId xmlns:a16="http://schemas.microsoft.com/office/drawing/2014/main" id="{09E87620-A3AE-43BF-9699-50A91D98CD69}"/>
              </a:ext>
            </a:extLst>
          </p:cNvPr>
          <p:cNvSpPr/>
          <p:nvPr/>
        </p:nvSpPr>
        <p:spPr>
          <a:xfrm>
            <a:off x="-37819" y="-87553"/>
            <a:ext cx="12236705" cy="6858000"/>
          </a:xfrm>
          <a:prstGeom prst="rect">
            <a:avLst/>
          </a:prstGeom>
          <a:solidFill>
            <a:schemeClr val="tx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8B3B7-1984-4711-A4E1-7DC73BC9FD38}"/>
              </a:ext>
            </a:extLst>
          </p:cNvPr>
          <p:cNvSpPr>
            <a:spLocks noGrp="1"/>
          </p:cNvSpPr>
          <p:nvPr>
            <p:ph type="title"/>
          </p:nvPr>
        </p:nvSpPr>
        <p:spPr/>
        <p:txBody>
          <a:bodyPr/>
          <a:lstStyle/>
          <a:p>
            <a:r>
              <a:rPr lang="en-US" dirty="0">
                <a:solidFill>
                  <a:schemeClr val="bg1"/>
                </a:solidFill>
              </a:rPr>
              <a:t>Global reach of Microsoft Cloud infrastructure</a:t>
            </a:r>
          </a:p>
        </p:txBody>
      </p:sp>
      <p:sp>
        <p:nvSpPr>
          <p:cNvPr id="5" name="Rectangle 4">
            <a:extLst>
              <a:ext uri="{FF2B5EF4-FFF2-40B4-BE49-F238E27FC236}">
                <a16:creationId xmlns:a16="http://schemas.microsoft.com/office/drawing/2014/main" id="{E1683D16-D40F-431D-9473-9A793EE3575C}"/>
              </a:ext>
            </a:extLst>
          </p:cNvPr>
          <p:cNvSpPr/>
          <p:nvPr/>
        </p:nvSpPr>
        <p:spPr bwMode="auto">
          <a:xfrm>
            <a:off x="-6887" y="6481742"/>
            <a:ext cx="12205774" cy="368115"/>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1F390A95-FD9E-4EAF-87AB-E92EDEF5E9BE}"/>
              </a:ext>
            </a:extLst>
          </p:cNvPr>
          <p:cNvGrpSpPr/>
          <p:nvPr/>
        </p:nvGrpSpPr>
        <p:grpSpPr>
          <a:xfrm>
            <a:off x="6860" y="6437662"/>
            <a:ext cx="4035235" cy="481600"/>
            <a:chOff x="-142833" y="6415022"/>
            <a:chExt cx="4035235" cy="481600"/>
          </a:xfrm>
        </p:grpSpPr>
        <p:grpSp>
          <p:nvGrpSpPr>
            <p:cNvPr id="6" name="Group 5">
              <a:extLst>
                <a:ext uri="{FF2B5EF4-FFF2-40B4-BE49-F238E27FC236}">
                  <a16:creationId xmlns:a16="http://schemas.microsoft.com/office/drawing/2014/main" id="{5622601D-769A-4C14-A840-017816055E2E}"/>
                </a:ext>
              </a:extLst>
            </p:cNvPr>
            <p:cNvGrpSpPr/>
            <p:nvPr/>
          </p:nvGrpSpPr>
          <p:grpSpPr>
            <a:xfrm>
              <a:off x="710062" y="6434957"/>
              <a:ext cx="1827830" cy="461665"/>
              <a:chOff x="710062" y="6356784"/>
              <a:chExt cx="1827830" cy="461665"/>
            </a:xfrm>
          </p:grpSpPr>
          <p:sp>
            <p:nvSpPr>
              <p:cNvPr id="29" name="Flowchart: Connector 28">
                <a:extLst>
                  <a:ext uri="{FF2B5EF4-FFF2-40B4-BE49-F238E27FC236}">
                    <a16:creationId xmlns:a16="http://schemas.microsoft.com/office/drawing/2014/main" id="{6033F7EA-C1FA-4787-987C-A3934661F3E7}"/>
                  </a:ext>
                </a:extLst>
              </p:cNvPr>
              <p:cNvSpPr/>
              <p:nvPr/>
            </p:nvSpPr>
            <p:spPr bwMode="auto">
              <a:xfrm>
                <a:off x="710062" y="64842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3748D83-E599-4F78-8E0B-1388D9F35827}"/>
                  </a:ext>
                </a:extLst>
              </p:cNvPr>
              <p:cNvSpPr txBox="1"/>
              <p:nvPr/>
            </p:nvSpPr>
            <p:spPr>
              <a:xfrm>
                <a:off x="739572" y="6356784"/>
                <a:ext cx="179832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Available</a:t>
                </a:r>
              </a:p>
            </p:txBody>
          </p:sp>
        </p:grpSp>
        <p:grpSp>
          <p:nvGrpSpPr>
            <p:cNvPr id="7" name="Group 6">
              <a:extLst>
                <a:ext uri="{FF2B5EF4-FFF2-40B4-BE49-F238E27FC236}">
                  <a16:creationId xmlns:a16="http://schemas.microsoft.com/office/drawing/2014/main" id="{1780B363-7584-44D6-9211-105711D760C6}"/>
                </a:ext>
              </a:extLst>
            </p:cNvPr>
            <p:cNvGrpSpPr/>
            <p:nvPr/>
          </p:nvGrpSpPr>
          <p:grpSpPr>
            <a:xfrm>
              <a:off x="1928597" y="6424280"/>
              <a:ext cx="1963805" cy="461665"/>
              <a:chOff x="2509622" y="6396334"/>
              <a:chExt cx="1963805" cy="461665"/>
            </a:xfrm>
          </p:grpSpPr>
          <p:sp>
            <p:nvSpPr>
              <p:cNvPr id="30" name="Flowchart: Connector 29">
                <a:extLst>
                  <a:ext uri="{FF2B5EF4-FFF2-40B4-BE49-F238E27FC236}">
                    <a16:creationId xmlns:a16="http://schemas.microsoft.com/office/drawing/2014/main" id="{6141EC9A-A755-4054-BE74-3401B9B9CD72}"/>
                  </a:ext>
                </a:extLst>
              </p:cNvPr>
              <p:cNvSpPr/>
              <p:nvPr/>
            </p:nvSpPr>
            <p:spPr bwMode="auto">
              <a:xfrm flipV="1">
                <a:off x="2509622" y="6534473"/>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1C2E4EBF-60AB-4E7E-9F51-6C31A296C1F3}"/>
                  </a:ext>
                </a:extLst>
              </p:cNvPr>
              <p:cNvSpPr txBox="1"/>
              <p:nvPr/>
            </p:nvSpPr>
            <p:spPr>
              <a:xfrm>
                <a:off x="2630849" y="6396334"/>
                <a:ext cx="1842578"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Announced</a:t>
                </a:r>
              </a:p>
            </p:txBody>
          </p:sp>
        </p:grpSp>
        <p:sp>
          <p:nvSpPr>
            <p:cNvPr id="33" name="TextBox 32">
              <a:extLst>
                <a:ext uri="{FF2B5EF4-FFF2-40B4-BE49-F238E27FC236}">
                  <a16:creationId xmlns:a16="http://schemas.microsoft.com/office/drawing/2014/main" id="{73A8F65A-81D1-46E4-9B5B-140099024B6A}"/>
                </a:ext>
              </a:extLst>
            </p:cNvPr>
            <p:cNvSpPr txBox="1"/>
            <p:nvPr/>
          </p:nvSpPr>
          <p:spPr>
            <a:xfrm>
              <a:off x="-142833" y="6415022"/>
              <a:ext cx="1060474"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Legend:</a:t>
              </a:r>
            </a:p>
          </p:txBody>
        </p:sp>
      </p:grpSp>
      <p:grpSp>
        <p:nvGrpSpPr>
          <p:cNvPr id="12" name="Group 11">
            <a:extLst>
              <a:ext uri="{FF2B5EF4-FFF2-40B4-BE49-F238E27FC236}">
                <a16:creationId xmlns:a16="http://schemas.microsoft.com/office/drawing/2014/main" id="{32167A30-474E-41E2-941B-EDE78C285FDB}"/>
              </a:ext>
            </a:extLst>
          </p:cNvPr>
          <p:cNvGrpSpPr/>
          <p:nvPr/>
        </p:nvGrpSpPr>
        <p:grpSpPr>
          <a:xfrm>
            <a:off x="367695" y="4141733"/>
            <a:ext cx="2651760" cy="553998"/>
            <a:chOff x="405795" y="4106356"/>
            <a:chExt cx="2651760" cy="553998"/>
          </a:xfrm>
        </p:grpSpPr>
        <p:sp>
          <p:nvSpPr>
            <p:cNvPr id="4" name="TextBox 3">
              <a:extLst>
                <a:ext uri="{FF2B5EF4-FFF2-40B4-BE49-F238E27FC236}">
                  <a16:creationId xmlns:a16="http://schemas.microsoft.com/office/drawing/2014/main" id="{8FA38CAB-334E-45C6-B819-BAECD6ACE818}"/>
                </a:ext>
              </a:extLst>
            </p:cNvPr>
            <p:cNvSpPr txBox="1"/>
            <p:nvPr/>
          </p:nvSpPr>
          <p:spPr>
            <a:xfrm>
              <a:off x="405795" y="4106356"/>
              <a:ext cx="2651760" cy="553998"/>
            </a:xfrm>
            <a:prstGeom prst="rect">
              <a:avLst/>
            </a:prstGeom>
            <a:noFill/>
          </p:spPr>
          <p:txBody>
            <a:bodyPr wrap="square" lIns="0" tIns="0" rIns="18288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14</a:t>
              </a:r>
              <a:endParaRPr kumimoji="0" lang="en-US" sz="1800" b="1"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1EC3447F-57D4-4F31-83B3-C15F539A27BC}"/>
                </a:ext>
              </a:extLst>
            </p:cNvPr>
            <p:cNvSpPr/>
            <p:nvPr/>
          </p:nvSpPr>
          <p:spPr>
            <a:xfrm>
              <a:off x="856290" y="4121745"/>
              <a:ext cx="1950567" cy="5232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Dynamics and Power Platform geos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B80BF311-4673-4403-85CD-3E9ED221371B}"/>
              </a:ext>
            </a:extLst>
          </p:cNvPr>
          <p:cNvSpPr txBox="1"/>
          <p:nvPr/>
        </p:nvSpPr>
        <p:spPr>
          <a:xfrm>
            <a:off x="214802" y="4699628"/>
            <a:ext cx="1113562"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Asia Pacific</a:t>
            </a:r>
          </a:p>
        </p:txBody>
      </p:sp>
      <p:sp>
        <p:nvSpPr>
          <p:cNvPr id="43" name="TextBox 42">
            <a:extLst>
              <a:ext uri="{FF2B5EF4-FFF2-40B4-BE49-F238E27FC236}">
                <a16:creationId xmlns:a16="http://schemas.microsoft.com/office/drawing/2014/main" id="{B099B2E8-7245-46B1-9589-6E59D68295C3}"/>
              </a:ext>
            </a:extLst>
          </p:cNvPr>
          <p:cNvSpPr txBox="1"/>
          <p:nvPr/>
        </p:nvSpPr>
        <p:spPr>
          <a:xfrm>
            <a:off x="1086669" y="4707265"/>
            <a:ext cx="1113562" cy="166661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Switzerland</a:t>
            </a:r>
          </a:p>
        </p:txBody>
      </p:sp>
      <p:sp>
        <p:nvSpPr>
          <p:cNvPr id="48" name="Flowchart: Connector 47">
            <a:extLst>
              <a:ext uri="{FF2B5EF4-FFF2-40B4-BE49-F238E27FC236}">
                <a16:creationId xmlns:a16="http://schemas.microsoft.com/office/drawing/2014/main" id="{09F1E2A8-F867-4922-BFAE-AB38E96D7FDC}"/>
              </a:ext>
            </a:extLst>
          </p:cNvPr>
          <p:cNvSpPr/>
          <p:nvPr/>
        </p:nvSpPr>
        <p:spPr bwMode="auto">
          <a:xfrm flipH="1">
            <a:off x="1579642" y="5734345"/>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Connector 51">
            <a:extLst>
              <a:ext uri="{FF2B5EF4-FFF2-40B4-BE49-F238E27FC236}">
                <a16:creationId xmlns:a16="http://schemas.microsoft.com/office/drawing/2014/main" id="{81275C95-D028-49E8-838E-FE3948B0A7DE}"/>
              </a:ext>
            </a:extLst>
          </p:cNvPr>
          <p:cNvSpPr/>
          <p:nvPr/>
        </p:nvSpPr>
        <p:spPr bwMode="auto">
          <a:xfrm flipH="1">
            <a:off x="1749661" y="598977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8E164106-8DD8-4A2F-8396-43BF5323BA62}"/>
              </a:ext>
            </a:extLst>
          </p:cNvPr>
          <p:cNvSpPr/>
          <p:nvPr/>
        </p:nvSpPr>
        <p:spPr bwMode="auto">
          <a:xfrm flipV="1">
            <a:off x="6002337" y="2344369"/>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lowchart: Connector 7">
            <a:extLst>
              <a:ext uri="{FF2B5EF4-FFF2-40B4-BE49-F238E27FC236}">
                <a16:creationId xmlns:a16="http://schemas.microsoft.com/office/drawing/2014/main" id="{8B8D4EF1-5065-4695-931C-B19C4CEBA002}"/>
              </a:ext>
            </a:extLst>
          </p:cNvPr>
          <p:cNvSpPr/>
          <p:nvPr/>
        </p:nvSpPr>
        <p:spPr bwMode="auto">
          <a:xfrm>
            <a:off x="3144552" y="276719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9E6EDE6D-A817-4FBA-AEC0-1D61868FB1B0}"/>
              </a:ext>
            </a:extLst>
          </p:cNvPr>
          <p:cNvSpPr/>
          <p:nvPr/>
        </p:nvSpPr>
        <p:spPr bwMode="auto">
          <a:xfrm>
            <a:off x="1946464" y="2636270"/>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D5040C0F-F683-4E7A-8855-CB59C3B3E7C1}"/>
              </a:ext>
            </a:extLst>
          </p:cNvPr>
          <p:cNvSpPr/>
          <p:nvPr/>
        </p:nvSpPr>
        <p:spPr bwMode="auto">
          <a:xfrm>
            <a:off x="2197924" y="21185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4A145B60-55F7-4A9F-A89B-98ED7AB0186A}"/>
              </a:ext>
            </a:extLst>
          </p:cNvPr>
          <p:cNvSpPr/>
          <p:nvPr/>
        </p:nvSpPr>
        <p:spPr bwMode="auto">
          <a:xfrm>
            <a:off x="4101495" y="4646556"/>
            <a:ext cx="211960" cy="21196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71" name="Flowchart: Connector 70">
            <a:extLst>
              <a:ext uri="{FF2B5EF4-FFF2-40B4-BE49-F238E27FC236}">
                <a16:creationId xmlns:a16="http://schemas.microsoft.com/office/drawing/2014/main" id="{20975BDF-4038-4167-A42F-0D6C0C1AD938}"/>
              </a:ext>
            </a:extLst>
          </p:cNvPr>
          <p:cNvSpPr/>
          <p:nvPr/>
        </p:nvSpPr>
        <p:spPr bwMode="auto">
          <a:xfrm>
            <a:off x="5740379" y="209524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D08F84D-8289-4EDA-BB99-BEAE616FE1FE}"/>
              </a:ext>
            </a:extLst>
          </p:cNvPr>
          <p:cNvSpPr/>
          <p:nvPr/>
        </p:nvSpPr>
        <p:spPr bwMode="auto">
          <a:xfrm>
            <a:off x="5916526" y="2168266"/>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lowchart: Connector 76">
            <a:extLst>
              <a:ext uri="{FF2B5EF4-FFF2-40B4-BE49-F238E27FC236}">
                <a16:creationId xmlns:a16="http://schemas.microsoft.com/office/drawing/2014/main" id="{03B41BEF-60C8-4CE2-903C-938943261541}"/>
              </a:ext>
            </a:extLst>
          </p:cNvPr>
          <p:cNvSpPr/>
          <p:nvPr/>
        </p:nvSpPr>
        <p:spPr bwMode="auto">
          <a:xfrm>
            <a:off x="5542259" y="209651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0" name="Flowchart: Connector 549">
            <a:extLst>
              <a:ext uri="{FF2B5EF4-FFF2-40B4-BE49-F238E27FC236}">
                <a16:creationId xmlns:a16="http://schemas.microsoft.com/office/drawing/2014/main" id="{B413B76B-D970-4777-B380-B50478773E85}"/>
              </a:ext>
            </a:extLst>
          </p:cNvPr>
          <p:cNvSpPr/>
          <p:nvPr/>
        </p:nvSpPr>
        <p:spPr bwMode="auto">
          <a:xfrm>
            <a:off x="5857471" y="2360392"/>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3" name="Flowchart: Connector 552">
            <a:extLst>
              <a:ext uri="{FF2B5EF4-FFF2-40B4-BE49-F238E27FC236}">
                <a16:creationId xmlns:a16="http://schemas.microsoft.com/office/drawing/2014/main" id="{E774D61D-7BF4-4FB4-BE45-5471D2CBA1F9}"/>
              </a:ext>
            </a:extLst>
          </p:cNvPr>
          <p:cNvSpPr/>
          <p:nvPr/>
        </p:nvSpPr>
        <p:spPr bwMode="auto">
          <a:xfrm>
            <a:off x="6098226" y="221970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5" name="Flowchart: Connector 1734">
            <a:extLst>
              <a:ext uri="{FF2B5EF4-FFF2-40B4-BE49-F238E27FC236}">
                <a16:creationId xmlns:a16="http://schemas.microsoft.com/office/drawing/2014/main" id="{0591463B-33FD-4BDE-A625-A56690DF3423}"/>
              </a:ext>
            </a:extLst>
          </p:cNvPr>
          <p:cNvSpPr/>
          <p:nvPr/>
        </p:nvSpPr>
        <p:spPr bwMode="auto">
          <a:xfrm>
            <a:off x="9319057" y="4130668"/>
            <a:ext cx="149984" cy="14998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8" name="Flowchart: Connector 1737">
            <a:extLst>
              <a:ext uri="{FF2B5EF4-FFF2-40B4-BE49-F238E27FC236}">
                <a16:creationId xmlns:a16="http://schemas.microsoft.com/office/drawing/2014/main" id="{5D249D84-18BD-4492-8BAB-DFE47A34D54C}"/>
              </a:ext>
            </a:extLst>
          </p:cNvPr>
          <p:cNvSpPr/>
          <p:nvPr/>
        </p:nvSpPr>
        <p:spPr bwMode="auto">
          <a:xfrm>
            <a:off x="9546967" y="3319451"/>
            <a:ext cx="100500" cy="10050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1" name="Flowchart: Connector 1740">
            <a:extLst>
              <a:ext uri="{FF2B5EF4-FFF2-40B4-BE49-F238E27FC236}">
                <a16:creationId xmlns:a16="http://schemas.microsoft.com/office/drawing/2014/main" id="{41A820C9-8482-49C9-9F8F-0A6F4886C9CB}"/>
              </a:ext>
            </a:extLst>
          </p:cNvPr>
          <p:cNvSpPr/>
          <p:nvPr/>
        </p:nvSpPr>
        <p:spPr bwMode="auto">
          <a:xfrm>
            <a:off x="8352665" y="327857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7" name="Flowchart: Connector 1746">
            <a:extLst>
              <a:ext uri="{FF2B5EF4-FFF2-40B4-BE49-F238E27FC236}">
                <a16:creationId xmlns:a16="http://schemas.microsoft.com/office/drawing/2014/main" id="{F45B74BF-328C-41A4-9869-819AD2942105}"/>
              </a:ext>
            </a:extLst>
          </p:cNvPr>
          <p:cNvSpPr/>
          <p:nvPr/>
        </p:nvSpPr>
        <p:spPr bwMode="auto">
          <a:xfrm>
            <a:off x="10225883" y="5140424"/>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3" name="Flowchart: Connector 1752">
            <a:extLst>
              <a:ext uri="{FF2B5EF4-FFF2-40B4-BE49-F238E27FC236}">
                <a16:creationId xmlns:a16="http://schemas.microsoft.com/office/drawing/2014/main" id="{9D21D9B3-F36D-47AC-9655-16EF108C1703}"/>
              </a:ext>
            </a:extLst>
          </p:cNvPr>
          <p:cNvSpPr/>
          <p:nvPr/>
        </p:nvSpPr>
        <p:spPr bwMode="auto">
          <a:xfrm flipV="1">
            <a:off x="6514153" y="5273736"/>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1" name="Flowchart: Connector 1760">
            <a:extLst>
              <a:ext uri="{FF2B5EF4-FFF2-40B4-BE49-F238E27FC236}">
                <a16:creationId xmlns:a16="http://schemas.microsoft.com/office/drawing/2014/main" id="{7AC21E67-0D65-4095-B7C5-E576203C4829}"/>
              </a:ext>
            </a:extLst>
          </p:cNvPr>
          <p:cNvSpPr/>
          <p:nvPr/>
        </p:nvSpPr>
        <p:spPr bwMode="auto">
          <a:xfrm>
            <a:off x="9010747" y="289616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4" name="Flowchart: Connector 1763">
            <a:extLst>
              <a:ext uri="{FF2B5EF4-FFF2-40B4-BE49-F238E27FC236}">
                <a16:creationId xmlns:a16="http://schemas.microsoft.com/office/drawing/2014/main" id="{320F9AE5-57D4-47DD-82A2-F908933FE55E}"/>
              </a:ext>
            </a:extLst>
          </p:cNvPr>
          <p:cNvSpPr/>
          <p:nvPr/>
        </p:nvSpPr>
        <p:spPr bwMode="auto">
          <a:xfrm>
            <a:off x="2509622" y="259193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36B6C105-0312-48B6-B686-A0F3967F1578}"/>
              </a:ext>
            </a:extLst>
          </p:cNvPr>
          <p:cNvSpPr/>
          <p:nvPr/>
        </p:nvSpPr>
        <p:spPr bwMode="auto">
          <a:xfrm flipV="1">
            <a:off x="7563174" y="3257341"/>
            <a:ext cx="145544" cy="145544"/>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lowchart: Connector 78">
            <a:extLst>
              <a:ext uri="{FF2B5EF4-FFF2-40B4-BE49-F238E27FC236}">
                <a16:creationId xmlns:a16="http://schemas.microsoft.com/office/drawing/2014/main" id="{A277E7A3-9DBF-4D79-AC4A-B0EF7ED6E041}"/>
              </a:ext>
            </a:extLst>
          </p:cNvPr>
          <p:cNvSpPr/>
          <p:nvPr/>
        </p:nvSpPr>
        <p:spPr bwMode="auto">
          <a:xfrm flipV="1">
            <a:off x="6048445" y="1856914"/>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1F099B29-FB11-4FF4-862E-DA3FBEA39B33}"/>
              </a:ext>
            </a:extLst>
          </p:cNvPr>
          <p:cNvSpPr txBox="1"/>
          <p:nvPr/>
        </p:nvSpPr>
        <p:spPr>
          <a:xfrm>
            <a:off x="1978175" y="4699628"/>
            <a:ext cx="1241001"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China</a:t>
            </a:r>
          </a:p>
        </p:txBody>
      </p:sp>
      <p:sp>
        <p:nvSpPr>
          <p:cNvPr id="51" name="Flowchart: Connector 50">
            <a:extLst>
              <a:ext uri="{FF2B5EF4-FFF2-40B4-BE49-F238E27FC236}">
                <a16:creationId xmlns:a16="http://schemas.microsoft.com/office/drawing/2014/main" id="{7AE53D9D-0DAC-4CD1-B3D5-075DF3D159E4}"/>
              </a:ext>
            </a:extLst>
          </p:cNvPr>
          <p:cNvSpPr/>
          <p:nvPr/>
        </p:nvSpPr>
        <p:spPr bwMode="auto">
          <a:xfrm flipH="1">
            <a:off x="1961395" y="586409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lowchart: Connector 52">
            <a:extLst>
              <a:ext uri="{FF2B5EF4-FFF2-40B4-BE49-F238E27FC236}">
                <a16:creationId xmlns:a16="http://schemas.microsoft.com/office/drawing/2014/main" id="{D1DFE84D-C003-4C72-80CC-1914B84B54C9}"/>
              </a:ext>
            </a:extLst>
          </p:cNvPr>
          <p:cNvSpPr/>
          <p:nvPr/>
        </p:nvSpPr>
        <p:spPr bwMode="auto">
          <a:xfrm flipH="1">
            <a:off x="1961395" y="6109016"/>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DDB1C6C0-2E58-4194-BC39-5DD25D619D8C}"/>
              </a:ext>
            </a:extLst>
          </p:cNvPr>
          <p:cNvSpPr/>
          <p:nvPr/>
        </p:nvSpPr>
        <p:spPr bwMode="auto">
          <a:xfrm>
            <a:off x="9841388" y="3414202"/>
            <a:ext cx="130096" cy="13009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798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65A7FFAB-0C24-41AF-9063-FA9BEC8B66B7}"/>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harpenSoften amount="1000"/>
                    </a14:imgEffect>
                    <a14:imgEffect>
                      <a14:brightnessContrast bright="100000" contrast="-20000"/>
                    </a14:imgEffect>
                  </a14:imgLayer>
                </a14:imgProps>
              </a:ext>
            </a:extLst>
          </a:blip>
          <a:srcRect l="565" r="-52" b="-2682"/>
          <a:stretch/>
        </p:blipFill>
        <p:spPr>
          <a:xfrm>
            <a:off x="6110445" y="1072249"/>
            <a:ext cx="5740600" cy="2729290"/>
          </a:xfrm>
          <a:prstGeom prst="rect">
            <a:avLst/>
          </a:prstGeom>
          <a:noFill/>
        </p:spPr>
      </p:pic>
      <p:sp>
        <p:nvSpPr>
          <p:cNvPr id="76" name="Rectangle 75">
            <a:extLst>
              <a:ext uri="{FF2B5EF4-FFF2-40B4-BE49-F238E27FC236}">
                <a16:creationId xmlns:a16="http://schemas.microsoft.com/office/drawing/2014/main" id="{F9193DAD-55E5-476D-9B24-71ED3675D2C2}"/>
              </a:ext>
            </a:extLst>
          </p:cNvPr>
          <p:cNvSpPr/>
          <p:nvPr/>
        </p:nvSpPr>
        <p:spPr>
          <a:xfrm>
            <a:off x="6433201" y="22774"/>
            <a:ext cx="5789861" cy="6826339"/>
          </a:xfrm>
          <a:prstGeom prst="rect">
            <a:avLst/>
          </a:prstGeom>
          <a:solidFill>
            <a:schemeClr val="bg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FFFFFF"/>
                </a:solidFill>
                <a:effectLst/>
                <a:uLnTx/>
                <a:uFillTx/>
                <a:latin typeface="Segoe UI Semibold"/>
                <a:ea typeface="+mn-ea"/>
                <a:cs typeface="Segoe UI" panose="020B0502040204020203" pitchFamily="34" charset="0"/>
              </a:rPr>
              <a:t>A range of cloud offerings </a:t>
            </a:r>
          </a:p>
        </p:txBody>
      </p:sp>
      <p:sp>
        <p:nvSpPr>
          <p:cNvPr id="21" name="cloud" title="Icon of a cloud">
            <a:extLst>
              <a:ext uri="{FF2B5EF4-FFF2-40B4-BE49-F238E27FC236}">
                <a16:creationId xmlns:a16="http://schemas.microsoft.com/office/drawing/2014/main" id="{FAF90C67-D005-4B1E-ACBA-BEEAE59E02C3}"/>
              </a:ext>
            </a:extLst>
          </p:cNvPr>
          <p:cNvSpPr>
            <a:spLocks noChangeAspect="1"/>
          </p:cNvSpPr>
          <p:nvPr/>
        </p:nvSpPr>
        <p:spPr bwMode="auto">
          <a:xfrm>
            <a:off x="527050" y="3001242"/>
            <a:ext cx="836930" cy="5332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Text Placeholder 4">
            <a:extLst>
              <a:ext uri="{FF2B5EF4-FFF2-40B4-BE49-F238E27FC236}">
                <a16:creationId xmlns:a16="http://schemas.microsoft.com/office/drawing/2014/main" id="{A0D0110A-7CF3-4249-B576-B8298B78B4E0}"/>
              </a:ext>
            </a:extLst>
          </p:cNvPr>
          <p:cNvSpPr txBox="1">
            <a:spLocks/>
          </p:cNvSpPr>
          <p:nvPr/>
        </p:nvSpPr>
        <p:spPr>
          <a:xfrm>
            <a:off x="1820095" y="5392982"/>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Sovereign</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ensures compliance with key restrictions</a:t>
            </a:r>
          </a:p>
        </p:txBody>
      </p:sp>
      <p:sp>
        <p:nvSpPr>
          <p:cNvPr id="28" name="Text Placeholder 4">
            <a:extLst>
              <a:ext uri="{FF2B5EF4-FFF2-40B4-BE49-F238E27FC236}">
                <a16:creationId xmlns:a16="http://schemas.microsoft.com/office/drawing/2014/main" id="{BF524332-944D-4691-9E7B-BACD1935FF68}"/>
              </a:ext>
            </a:extLst>
          </p:cNvPr>
          <p:cNvSpPr txBox="1">
            <a:spLocks/>
          </p:cNvSpPr>
          <p:nvPr/>
        </p:nvSpPr>
        <p:spPr>
          <a:xfrm>
            <a:off x="1810311" y="4178736"/>
            <a:ext cx="4108099"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Go Local cloud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supports country and region-specific requirements</a:t>
            </a:r>
          </a:p>
        </p:txBody>
      </p:sp>
      <p:sp>
        <p:nvSpPr>
          <p:cNvPr id="34" name="Text Placeholder 4">
            <a:extLst>
              <a:ext uri="{FF2B5EF4-FFF2-40B4-BE49-F238E27FC236}">
                <a16:creationId xmlns:a16="http://schemas.microsoft.com/office/drawing/2014/main" id="{04DEDC60-D68C-4B1B-985A-2F5752C5512C}"/>
              </a:ext>
            </a:extLst>
          </p:cNvPr>
          <p:cNvSpPr txBox="1">
            <a:spLocks/>
          </p:cNvSpPr>
          <p:nvPr/>
        </p:nvSpPr>
        <p:spPr>
          <a:xfrm>
            <a:off x="1820095" y="2964489"/>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Global 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unlocks digital transformation around the world</a:t>
            </a:r>
          </a:p>
        </p:txBody>
      </p:sp>
      <p:grpSp>
        <p:nvGrpSpPr>
          <p:cNvPr id="7" name="Graphic 34">
            <a:extLst>
              <a:ext uri="{FF2B5EF4-FFF2-40B4-BE49-F238E27FC236}">
                <a16:creationId xmlns:a16="http://schemas.microsoft.com/office/drawing/2014/main" id="{793702DD-F00A-4FD5-AFB2-77E27EB01D43}"/>
              </a:ext>
            </a:extLst>
          </p:cNvPr>
          <p:cNvGrpSpPr/>
          <p:nvPr/>
        </p:nvGrpSpPr>
        <p:grpSpPr>
          <a:xfrm>
            <a:off x="457200" y="5392982"/>
            <a:ext cx="1141336" cy="615552"/>
            <a:chOff x="601295" y="5430217"/>
            <a:chExt cx="1003256" cy="541082"/>
          </a:xfrm>
        </p:grpSpPr>
        <p:sp>
          <p:nvSpPr>
            <p:cNvPr id="8" name="Freeform: Shape 7">
              <a:extLst>
                <a:ext uri="{FF2B5EF4-FFF2-40B4-BE49-F238E27FC236}">
                  <a16:creationId xmlns:a16="http://schemas.microsoft.com/office/drawing/2014/main" id="{C07E5239-A10D-4B57-AEA9-10D9F7DC1C84}"/>
                </a:ext>
              </a:extLst>
            </p:cNvPr>
            <p:cNvSpPr/>
            <p:nvPr/>
          </p:nvSpPr>
          <p:spPr>
            <a:xfrm>
              <a:off x="606931" y="5435853"/>
              <a:ext cx="714904" cy="486184"/>
            </a:xfrm>
            <a:custGeom>
              <a:avLst/>
              <a:gdLst>
                <a:gd name="connsiteX0" fmla="*/ 714904 w 714904"/>
                <a:gd name="connsiteY0" fmla="*/ 236047 h 486184"/>
                <a:gd name="connsiteX1" fmla="*/ 609619 w 714904"/>
                <a:gd name="connsiteY1" fmla="*/ 190506 h 486184"/>
                <a:gd name="connsiteX2" fmla="*/ 403557 w 714904"/>
                <a:gd name="connsiteY2" fmla="*/ 0 h 486184"/>
                <a:gd name="connsiteX3" fmla="*/ 228043 w 714904"/>
                <a:gd name="connsiteY3" fmla="*/ 100777 h 486184"/>
                <a:gd name="connsiteX4" fmla="*/ 188590 w 714904"/>
                <a:gd name="connsiteY4" fmla="*/ 98522 h 486184"/>
                <a:gd name="connsiteX5" fmla="*/ 0 w 714904"/>
                <a:gd name="connsiteY5" fmla="*/ 291282 h 486184"/>
                <a:gd name="connsiteX6" fmla="*/ 188590 w 714904"/>
                <a:gd name="connsiteY6" fmla="*/ 486185 h 486184"/>
                <a:gd name="connsiteX7" fmla="*/ 192986 w 714904"/>
                <a:gd name="connsiteY7" fmla="*/ 486185 h 486184"/>
                <a:gd name="connsiteX8" fmla="*/ 616270 w 714904"/>
                <a:gd name="connsiteY8" fmla="*/ 486185 h 486184"/>
                <a:gd name="connsiteX9" fmla="*/ 616270 w 714904"/>
                <a:gd name="connsiteY9" fmla="*/ 483930 h 48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904" h="486184">
                  <a:moveTo>
                    <a:pt x="714904" y="236047"/>
                  </a:moveTo>
                  <a:cubicBezTo>
                    <a:pt x="688752" y="207866"/>
                    <a:pt x="651553" y="190506"/>
                    <a:pt x="609619" y="190506"/>
                  </a:cubicBezTo>
                  <a:cubicBezTo>
                    <a:pt x="598797" y="82853"/>
                    <a:pt x="510984" y="0"/>
                    <a:pt x="403557" y="0"/>
                  </a:cubicBezTo>
                  <a:cubicBezTo>
                    <a:pt x="328933" y="0"/>
                    <a:pt x="265356" y="40356"/>
                    <a:pt x="228043" y="100777"/>
                  </a:cubicBezTo>
                  <a:cubicBezTo>
                    <a:pt x="214855" y="98522"/>
                    <a:pt x="201778" y="98522"/>
                    <a:pt x="188590" y="98522"/>
                  </a:cubicBezTo>
                  <a:cubicBezTo>
                    <a:pt x="85559" y="98635"/>
                    <a:pt x="0" y="183742"/>
                    <a:pt x="0" y="291282"/>
                  </a:cubicBezTo>
                  <a:cubicBezTo>
                    <a:pt x="0" y="398823"/>
                    <a:pt x="85559" y="486185"/>
                    <a:pt x="188590" y="486185"/>
                  </a:cubicBezTo>
                  <a:cubicBezTo>
                    <a:pt x="190731" y="486185"/>
                    <a:pt x="190731" y="486185"/>
                    <a:pt x="192986" y="486185"/>
                  </a:cubicBezTo>
                  <a:cubicBezTo>
                    <a:pt x="192986" y="486185"/>
                    <a:pt x="192986" y="486185"/>
                    <a:pt x="616270" y="486185"/>
                  </a:cubicBezTo>
                  <a:cubicBezTo>
                    <a:pt x="616270" y="486185"/>
                    <a:pt x="616270" y="486185"/>
                    <a:pt x="616270" y="483930"/>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7FD3F4-7820-469C-868A-B8DAA141F05D}"/>
                </a:ext>
              </a:extLst>
            </p:cNvPr>
            <p:cNvSpPr/>
            <p:nvPr/>
          </p:nvSpPr>
          <p:spPr>
            <a:xfrm>
              <a:off x="1235262" y="5613959"/>
              <a:ext cx="341219" cy="352830"/>
            </a:xfrm>
            <a:custGeom>
              <a:avLst/>
              <a:gdLst>
                <a:gd name="connsiteX0" fmla="*/ 248898 w 341219"/>
                <a:gd name="connsiteY0" fmla="*/ 97395 h 352830"/>
                <a:gd name="connsiteX1" fmla="*/ 341220 w 341219"/>
                <a:gd name="connsiteY1" fmla="*/ 145303 h 352830"/>
                <a:gd name="connsiteX2" fmla="*/ 0 w 341219"/>
                <a:gd name="connsiteY2" fmla="*/ 145303 h 352830"/>
                <a:gd name="connsiteX3" fmla="*/ 170666 w 341219"/>
                <a:gd name="connsiteY3" fmla="*/ 58392 h 352830"/>
                <a:gd name="connsiteX4" fmla="*/ 248898 w 341219"/>
                <a:gd name="connsiteY4" fmla="*/ 97395 h 352830"/>
                <a:gd name="connsiteX5" fmla="*/ 27280 w 341219"/>
                <a:gd name="connsiteY5" fmla="*/ 325100 h 352830"/>
                <a:gd name="connsiteX6" fmla="*/ 17698 w 341219"/>
                <a:gd name="connsiteY6" fmla="*/ 352831 h 352830"/>
                <a:gd name="connsiteX7" fmla="*/ 324198 w 341219"/>
                <a:gd name="connsiteY7" fmla="*/ 352831 h 352830"/>
                <a:gd name="connsiteX8" fmla="*/ 303569 w 341219"/>
                <a:gd name="connsiteY8" fmla="*/ 298835 h 352830"/>
                <a:gd name="connsiteX9" fmla="*/ 37650 w 341219"/>
                <a:gd name="connsiteY9" fmla="*/ 298835 h 352830"/>
                <a:gd name="connsiteX10" fmla="*/ 27280 w 341219"/>
                <a:gd name="connsiteY10" fmla="*/ 325100 h 352830"/>
                <a:gd name="connsiteX11" fmla="*/ 37650 w 341219"/>
                <a:gd name="connsiteY11" fmla="*/ 298835 h 352830"/>
                <a:gd name="connsiteX12" fmla="*/ 37650 w 341219"/>
                <a:gd name="connsiteY12" fmla="*/ 145303 h 352830"/>
                <a:gd name="connsiteX13" fmla="*/ 303457 w 341219"/>
                <a:gd name="connsiteY13" fmla="*/ 298835 h 352830"/>
                <a:gd name="connsiteX14" fmla="*/ 303457 w 341219"/>
                <a:gd name="connsiteY14" fmla="*/ 145303 h 352830"/>
                <a:gd name="connsiteX15" fmla="*/ 259156 w 341219"/>
                <a:gd name="connsiteY15" fmla="*/ 298835 h 352830"/>
                <a:gd name="connsiteX16" fmla="*/ 259156 w 341219"/>
                <a:gd name="connsiteY16" fmla="*/ 145303 h 352830"/>
                <a:gd name="connsiteX17" fmla="*/ 215644 w 341219"/>
                <a:gd name="connsiteY17" fmla="*/ 298835 h 352830"/>
                <a:gd name="connsiteX18" fmla="*/ 215644 w 341219"/>
                <a:gd name="connsiteY18" fmla="*/ 145303 h 352830"/>
                <a:gd name="connsiteX19" fmla="*/ 170554 w 341219"/>
                <a:gd name="connsiteY19" fmla="*/ 298835 h 352830"/>
                <a:gd name="connsiteX20" fmla="*/ 170554 w 341219"/>
                <a:gd name="connsiteY20" fmla="*/ 145303 h 352830"/>
                <a:gd name="connsiteX21" fmla="*/ 126252 w 341219"/>
                <a:gd name="connsiteY21" fmla="*/ 298835 h 352830"/>
                <a:gd name="connsiteX22" fmla="*/ 126252 w 341219"/>
                <a:gd name="connsiteY22" fmla="*/ 145303 h 352830"/>
                <a:gd name="connsiteX23" fmla="*/ 82628 w 341219"/>
                <a:gd name="connsiteY23" fmla="*/ 298835 h 352830"/>
                <a:gd name="connsiteX24" fmla="*/ 82628 w 341219"/>
                <a:gd name="connsiteY24" fmla="*/ 145303 h 352830"/>
                <a:gd name="connsiteX25" fmla="*/ 172019 w 341219"/>
                <a:gd name="connsiteY25" fmla="*/ 29196 h 352830"/>
                <a:gd name="connsiteX26" fmla="*/ 220716 w 341219"/>
                <a:gd name="connsiteY26" fmla="*/ 29196 h 352830"/>
                <a:gd name="connsiteX27" fmla="*/ 220716 w 341219"/>
                <a:gd name="connsiteY27" fmla="*/ 0 h 352830"/>
                <a:gd name="connsiteX28" fmla="*/ 170441 w 341219"/>
                <a:gd name="connsiteY28" fmla="*/ 0 h 352830"/>
                <a:gd name="connsiteX29" fmla="*/ 170441 w 341219"/>
                <a:gd name="connsiteY29" fmla="*/ 58392 h 35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1219" h="352830">
                  <a:moveTo>
                    <a:pt x="248898" y="97395"/>
                  </a:moveTo>
                  <a:lnTo>
                    <a:pt x="341220" y="145303"/>
                  </a:lnTo>
                  <a:lnTo>
                    <a:pt x="0" y="145303"/>
                  </a:lnTo>
                  <a:lnTo>
                    <a:pt x="170666" y="58392"/>
                  </a:lnTo>
                  <a:lnTo>
                    <a:pt x="248898" y="97395"/>
                  </a:lnTo>
                  <a:moveTo>
                    <a:pt x="27280" y="325100"/>
                  </a:moveTo>
                  <a:lnTo>
                    <a:pt x="17698" y="352831"/>
                  </a:lnTo>
                  <a:lnTo>
                    <a:pt x="324198" y="352831"/>
                  </a:lnTo>
                  <a:lnTo>
                    <a:pt x="303569" y="298835"/>
                  </a:lnTo>
                  <a:lnTo>
                    <a:pt x="37650" y="298835"/>
                  </a:lnTo>
                  <a:lnTo>
                    <a:pt x="27280" y="325100"/>
                  </a:lnTo>
                  <a:moveTo>
                    <a:pt x="37650" y="298835"/>
                  </a:moveTo>
                  <a:lnTo>
                    <a:pt x="37650" y="145303"/>
                  </a:lnTo>
                  <a:moveTo>
                    <a:pt x="303457" y="298835"/>
                  </a:moveTo>
                  <a:lnTo>
                    <a:pt x="303457" y="145303"/>
                  </a:lnTo>
                  <a:moveTo>
                    <a:pt x="259156" y="298835"/>
                  </a:moveTo>
                  <a:lnTo>
                    <a:pt x="259156" y="145303"/>
                  </a:lnTo>
                  <a:moveTo>
                    <a:pt x="215644" y="298835"/>
                  </a:moveTo>
                  <a:lnTo>
                    <a:pt x="215644" y="145303"/>
                  </a:lnTo>
                  <a:moveTo>
                    <a:pt x="170554" y="298835"/>
                  </a:moveTo>
                  <a:lnTo>
                    <a:pt x="170554" y="145303"/>
                  </a:lnTo>
                  <a:moveTo>
                    <a:pt x="126252" y="298835"/>
                  </a:moveTo>
                  <a:lnTo>
                    <a:pt x="126252" y="145303"/>
                  </a:lnTo>
                  <a:moveTo>
                    <a:pt x="82628" y="298835"/>
                  </a:moveTo>
                  <a:lnTo>
                    <a:pt x="82628" y="145303"/>
                  </a:lnTo>
                  <a:moveTo>
                    <a:pt x="172019" y="29196"/>
                  </a:moveTo>
                  <a:lnTo>
                    <a:pt x="220716" y="29196"/>
                  </a:lnTo>
                  <a:lnTo>
                    <a:pt x="220716" y="0"/>
                  </a:lnTo>
                  <a:lnTo>
                    <a:pt x="170441" y="0"/>
                  </a:lnTo>
                  <a:lnTo>
                    <a:pt x="170441" y="58392"/>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BE63AE-EDF9-447E-BC2D-FA5E4BCD159F}"/>
              </a:ext>
            </a:extLst>
          </p:cNvPr>
          <p:cNvGrpSpPr/>
          <p:nvPr/>
        </p:nvGrpSpPr>
        <p:grpSpPr>
          <a:xfrm>
            <a:off x="451583" y="4137217"/>
            <a:ext cx="1094066" cy="698590"/>
            <a:chOff x="6045572" y="3754483"/>
            <a:chExt cx="2668404" cy="1703848"/>
          </a:xfrm>
        </p:grpSpPr>
        <p:sp>
          <p:nvSpPr>
            <p:cNvPr id="37" name="Freeform: Shape 36">
              <a:extLst>
                <a:ext uri="{FF2B5EF4-FFF2-40B4-BE49-F238E27FC236}">
                  <a16:creationId xmlns:a16="http://schemas.microsoft.com/office/drawing/2014/main" id="{DA445F22-5792-40D0-90E6-3F3901FB608C}"/>
                </a:ext>
              </a:extLst>
            </p:cNvPr>
            <p:cNvSpPr/>
            <p:nvPr/>
          </p:nvSpPr>
          <p:spPr>
            <a:xfrm>
              <a:off x="6069420" y="3768849"/>
              <a:ext cx="1822227" cy="1238953"/>
            </a:xfrm>
            <a:custGeom>
              <a:avLst/>
              <a:gdLst>
                <a:gd name="connsiteX0" fmla="*/ 1822227 w 1822227"/>
                <a:gd name="connsiteY0" fmla="*/ 601662 h 1238953"/>
                <a:gd name="connsiteX1" fmla="*/ 1553864 w 1822227"/>
                <a:gd name="connsiteY1" fmla="*/ 485582 h 1238953"/>
                <a:gd name="connsiteX2" fmla="*/ 1028630 w 1822227"/>
                <a:gd name="connsiteY2" fmla="*/ 0 h 1238953"/>
                <a:gd name="connsiteX3" fmla="*/ 581262 w 1822227"/>
                <a:gd name="connsiteY3" fmla="*/ 256870 h 1238953"/>
                <a:gd name="connsiteX4" fmla="*/ 480698 w 1822227"/>
                <a:gd name="connsiteY4" fmla="*/ 251124 h 1238953"/>
                <a:gd name="connsiteX5" fmla="*/ 0 w 1822227"/>
                <a:gd name="connsiteY5" fmla="*/ 742165 h 1238953"/>
                <a:gd name="connsiteX6" fmla="*/ 480698 w 1822227"/>
                <a:gd name="connsiteY6" fmla="*/ 1238953 h 1238953"/>
                <a:gd name="connsiteX7" fmla="*/ 491904 w 1822227"/>
                <a:gd name="connsiteY7" fmla="*/ 1238953 h 1238953"/>
                <a:gd name="connsiteX8" fmla="*/ 1570816 w 1822227"/>
                <a:gd name="connsiteY8" fmla="*/ 1238953 h 1238953"/>
                <a:gd name="connsiteX9" fmla="*/ 1570816 w 1822227"/>
                <a:gd name="connsiteY9" fmla="*/ 1233207 h 12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2227" h="1238953">
                  <a:moveTo>
                    <a:pt x="1822227" y="601662"/>
                  </a:moveTo>
                  <a:cubicBezTo>
                    <a:pt x="1755567" y="529831"/>
                    <a:pt x="1660749" y="485582"/>
                    <a:pt x="1553864" y="485582"/>
                  </a:cubicBezTo>
                  <a:cubicBezTo>
                    <a:pt x="1525993" y="211185"/>
                    <a:pt x="1302453" y="0"/>
                    <a:pt x="1028630" y="0"/>
                  </a:cubicBezTo>
                  <a:cubicBezTo>
                    <a:pt x="838420" y="0"/>
                    <a:pt x="676368" y="102863"/>
                    <a:pt x="581262" y="256870"/>
                  </a:cubicBezTo>
                  <a:cubicBezTo>
                    <a:pt x="547645" y="251124"/>
                    <a:pt x="514315" y="251124"/>
                    <a:pt x="480698" y="251124"/>
                  </a:cubicBezTo>
                  <a:cubicBezTo>
                    <a:pt x="218081" y="251124"/>
                    <a:pt x="0" y="468055"/>
                    <a:pt x="0" y="742165"/>
                  </a:cubicBezTo>
                  <a:cubicBezTo>
                    <a:pt x="0" y="1016275"/>
                    <a:pt x="218081" y="1238953"/>
                    <a:pt x="480698" y="1238953"/>
                  </a:cubicBezTo>
                  <a:cubicBezTo>
                    <a:pt x="486157" y="1238953"/>
                    <a:pt x="486157" y="1238953"/>
                    <a:pt x="491904" y="1238953"/>
                  </a:cubicBezTo>
                  <a:cubicBezTo>
                    <a:pt x="491904" y="1238953"/>
                    <a:pt x="491904" y="1238953"/>
                    <a:pt x="1570816" y="1238953"/>
                  </a:cubicBezTo>
                  <a:cubicBezTo>
                    <a:pt x="1570816" y="1238953"/>
                    <a:pt x="1570816" y="1238953"/>
                    <a:pt x="1570816" y="1233207"/>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7A0F637-9C5D-4BB7-BAF4-8AD5B8F821FD}"/>
                </a:ext>
              </a:extLst>
            </p:cNvPr>
            <p:cNvSpPr/>
            <p:nvPr/>
          </p:nvSpPr>
          <p:spPr>
            <a:xfrm>
              <a:off x="6045572" y="3754483"/>
              <a:ext cx="28732" cy="28732"/>
            </a:xfrm>
            <a:custGeom>
              <a:avLst/>
              <a:gdLst/>
              <a:ahLst/>
              <a:cxnLst/>
              <a:rect l="l" t="t" r="r" b="b"/>
              <a:pathLst>
                <a:path w="28732" h="28732"/>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2865D32-4BBC-4BCC-8659-4B87B0B0E813}"/>
                </a:ext>
              </a:extLst>
            </p:cNvPr>
            <p:cNvSpPr/>
            <p:nvPr/>
          </p:nvSpPr>
          <p:spPr>
            <a:xfrm>
              <a:off x="7743673" y="4242651"/>
              <a:ext cx="970303" cy="1071729"/>
            </a:xfrm>
            <a:custGeom>
              <a:avLst/>
              <a:gdLst>
                <a:gd name="connsiteX0" fmla="*/ 734408 w 970303"/>
                <a:gd name="connsiteY0" fmla="*/ 377260 h 1071729"/>
                <a:gd name="connsiteX1" fmla="*/ 734408 w 970303"/>
                <a:gd name="connsiteY1" fmla="*/ 1071729 h 1071729"/>
                <a:gd name="connsiteX2" fmla="*/ 594479 w 970303"/>
                <a:gd name="connsiteY2" fmla="*/ 1071729 h 1071729"/>
                <a:gd name="connsiteX3" fmla="*/ 594479 w 970303"/>
                <a:gd name="connsiteY3" fmla="*/ 831811 h 1071729"/>
                <a:gd name="connsiteX4" fmla="*/ 444782 w 970303"/>
                <a:gd name="connsiteY4" fmla="*/ 831811 h 1071729"/>
                <a:gd name="connsiteX5" fmla="*/ 444782 w 970303"/>
                <a:gd name="connsiteY5" fmla="*/ 1071729 h 1071729"/>
                <a:gd name="connsiteX6" fmla="*/ 297383 w 970303"/>
                <a:gd name="connsiteY6" fmla="*/ 1071729 h 1071729"/>
                <a:gd name="connsiteX7" fmla="*/ 297383 w 970303"/>
                <a:gd name="connsiteY7" fmla="*/ 377260 h 1071729"/>
                <a:gd name="connsiteX8" fmla="*/ 518338 w 970303"/>
                <a:gd name="connsiteY8" fmla="*/ 377260 h 1071729"/>
                <a:gd name="connsiteX9" fmla="*/ 734408 w 970303"/>
                <a:gd name="connsiteY9" fmla="*/ 377260 h 1071729"/>
                <a:gd name="connsiteX10" fmla="*/ 518338 w 970303"/>
                <a:gd name="connsiteY10" fmla="*/ 377260 h 1071729"/>
                <a:gd name="connsiteX11" fmla="*/ 518338 w 970303"/>
                <a:gd name="connsiteY11" fmla="*/ 229861 h 1071729"/>
                <a:gd name="connsiteX12" fmla="*/ 0 w 970303"/>
                <a:gd name="connsiteY12" fmla="*/ 229861 h 1071729"/>
                <a:gd name="connsiteX13" fmla="*/ 0 w 970303"/>
                <a:gd name="connsiteY13" fmla="*/ 1071729 h 1071729"/>
                <a:gd name="connsiteX14" fmla="*/ 970303 w 970303"/>
                <a:gd name="connsiteY14" fmla="*/ 1071729 h 1071729"/>
                <a:gd name="connsiteX15" fmla="*/ 970303 w 970303"/>
                <a:gd name="connsiteY15" fmla="*/ 307440 h 1071729"/>
                <a:gd name="connsiteX16" fmla="*/ 658266 w 970303"/>
                <a:gd name="connsiteY16" fmla="*/ 0 h 1071729"/>
                <a:gd name="connsiteX17" fmla="*/ 658266 w 970303"/>
                <a:gd name="connsiteY17" fmla="*/ 377260 h 1071729"/>
                <a:gd name="connsiteX18" fmla="*/ 152283 w 970303"/>
                <a:gd name="connsiteY18" fmla="*/ 377260 h 1071729"/>
                <a:gd name="connsiteX19" fmla="*/ 137630 w 970303"/>
                <a:gd name="connsiteY19" fmla="*/ 377260 h 1071729"/>
                <a:gd name="connsiteX20" fmla="*/ 137630 w 970303"/>
                <a:gd name="connsiteY20" fmla="*/ 387317 h 1071729"/>
                <a:gd name="connsiteX21" fmla="*/ 152283 w 970303"/>
                <a:gd name="connsiteY21" fmla="*/ 387317 h 1071729"/>
                <a:gd name="connsiteX22" fmla="*/ 152283 w 970303"/>
                <a:gd name="connsiteY22" fmla="*/ 377260 h 1071729"/>
                <a:gd name="connsiteX23" fmla="*/ 152283 w 970303"/>
                <a:gd name="connsiteY23" fmla="*/ 527245 h 1071729"/>
                <a:gd name="connsiteX24" fmla="*/ 137630 w 970303"/>
                <a:gd name="connsiteY24" fmla="*/ 527245 h 1071729"/>
                <a:gd name="connsiteX25" fmla="*/ 137630 w 970303"/>
                <a:gd name="connsiteY25" fmla="*/ 542186 h 1071729"/>
                <a:gd name="connsiteX26" fmla="*/ 152283 w 970303"/>
                <a:gd name="connsiteY26" fmla="*/ 542186 h 1071729"/>
                <a:gd name="connsiteX27" fmla="*/ 152283 w 970303"/>
                <a:gd name="connsiteY27" fmla="*/ 527245 h 1071729"/>
                <a:gd name="connsiteX28" fmla="*/ 152283 w 970303"/>
                <a:gd name="connsiteY28" fmla="*/ 676942 h 1071729"/>
                <a:gd name="connsiteX29" fmla="*/ 137630 w 970303"/>
                <a:gd name="connsiteY29" fmla="*/ 676942 h 1071729"/>
                <a:gd name="connsiteX30" fmla="*/ 137630 w 970303"/>
                <a:gd name="connsiteY30" fmla="*/ 691883 h 1071729"/>
                <a:gd name="connsiteX31" fmla="*/ 152283 w 970303"/>
                <a:gd name="connsiteY31" fmla="*/ 691883 h 1071729"/>
                <a:gd name="connsiteX32" fmla="*/ 152283 w 970303"/>
                <a:gd name="connsiteY32" fmla="*/ 676942 h 1071729"/>
                <a:gd name="connsiteX33" fmla="*/ 152283 w 970303"/>
                <a:gd name="connsiteY33" fmla="*/ 829513 h 1071729"/>
                <a:gd name="connsiteX34" fmla="*/ 137630 w 970303"/>
                <a:gd name="connsiteY34" fmla="*/ 829513 h 1071729"/>
                <a:gd name="connsiteX35" fmla="*/ 137630 w 970303"/>
                <a:gd name="connsiteY35" fmla="*/ 841868 h 1071729"/>
                <a:gd name="connsiteX36" fmla="*/ 152283 w 970303"/>
                <a:gd name="connsiteY36" fmla="*/ 841868 h 1071729"/>
                <a:gd name="connsiteX37" fmla="*/ 152283 w 970303"/>
                <a:gd name="connsiteY37" fmla="*/ 829513 h 1071729"/>
                <a:gd name="connsiteX38" fmla="*/ 152283 w 970303"/>
                <a:gd name="connsiteY38" fmla="*/ 979497 h 1071729"/>
                <a:gd name="connsiteX39" fmla="*/ 137630 w 970303"/>
                <a:gd name="connsiteY39" fmla="*/ 979497 h 1071729"/>
                <a:gd name="connsiteX40" fmla="*/ 137630 w 970303"/>
                <a:gd name="connsiteY40" fmla="*/ 991852 h 1071729"/>
                <a:gd name="connsiteX41" fmla="*/ 152283 w 970303"/>
                <a:gd name="connsiteY41" fmla="*/ 991852 h 1071729"/>
                <a:gd name="connsiteX42" fmla="*/ 152283 w 970303"/>
                <a:gd name="connsiteY42" fmla="*/ 979497 h 1071729"/>
                <a:gd name="connsiteX43" fmla="*/ 447081 w 970303"/>
                <a:gd name="connsiteY43" fmla="*/ 527245 h 1071729"/>
                <a:gd name="connsiteX44" fmla="*/ 434726 w 970303"/>
                <a:gd name="connsiteY44" fmla="*/ 527245 h 1071729"/>
                <a:gd name="connsiteX45" fmla="*/ 434726 w 970303"/>
                <a:gd name="connsiteY45" fmla="*/ 542186 h 1071729"/>
                <a:gd name="connsiteX46" fmla="*/ 447081 w 970303"/>
                <a:gd name="connsiteY46" fmla="*/ 542186 h 1071729"/>
                <a:gd name="connsiteX47" fmla="*/ 447081 w 970303"/>
                <a:gd name="connsiteY47" fmla="*/ 527245 h 1071729"/>
                <a:gd name="connsiteX48" fmla="*/ 447081 w 970303"/>
                <a:gd name="connsiteY48" fmla="*/ 682114 h 1071729"/>
                <a:gd name="connsiteX49" fmla="*/ 434726 w 970303"/>
                <a:gd name="connsiteY49" fmla="*/ 682114 h 1071729"/>
                <a:gd name="connsiteX50" fmla="*/ 434726 w 970303"/>
                <a:gd name="connsiteY50" fmla="*/ 692170 h 1071729"/>
                <a:gd name="connsiteX51" fmla="*/ 447081 w 970303"/>
                <a:gd name="connsiteY51" fmla="*/ 692170 h 1071729"/>
                <a:gd name="connsiteX52" fmla="*/ 447081 w 970303"/>
                <a:gd name="connsiteY52" fmla="*/ 682114 h 1071729"/>
                <a:gd name="connsiteX53" fmla="*/ 596778 w 970303"/>
                <a:gd name="connsiteY53" fmla="*/ 527245 h 1071729"/>
                <a:gd name="connsiteX54" fmla="*/ 582124 w 970303"/>
                <a:gd name="connsiteY54" fmla="*/ 527245 h 1071729"/>
                <a:gd name="connsiteX55" fmla="*/ 582124 w 970303"/>
                <a:gd name="connsiteY55" fmla="*/ 542186 h 1071729"/>
                <a:gd name="connsiteX56" fmla="*/ 596778 w 970303"/>
                <a:gd name="connsiteY56" fmla="*/ 542186 h 1071729"/>
                <a:gd name="connsiteX57" fmla="*/ 596778 w 970303"/>
                <a:gd name="connsiteY57" fmla="*/ 527245 h 1071729"/>
                <a:gd name="connsiteX58" fmla="*/ 596778 w 970303"/>
                <a:gd name="connsiteY58" fmla="*/ 682114 h 1071729"/>
                <a:gd name="connsiteX59" fmla="*/ 582124 w 970303"/>
                <a:gd name="connsiteY59" fmla="*/ 682114 h 1071729"/>
                <a:gd name="connsiteX60" fmla="*/ 582124 w 970303"/>
                <a:gd name="connsiteY60" fmla="*/ 692170 h 1071729"/>
                <a:gd name="connsiteX61" fmla="*/ 596778 w 970303"/>
                <a:gd name="connsiteY61" fmla="*/ 692170 h 1071729"/>
                <a:gd name="connsiteX62" fmla="*/ 596778 w 970303"/>
                <a:gd name="connsiteY62" fmla="*/ 682114 h 10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70303" h="1071729">
                  <a:moveTo>
                    <a:pt x="734408" y="377260"/>
                  </a:moveTo>
                  <a:lnTo>
                    <a:pt x="734408" y="1071729"/>
                  </a:lnTo>
                  <a:lnTo>
                    <a:pt x="594479" y="1071729"/>
                  </a:lnTo>
                  <a:lnTo>
                    <a:pt x="594479" y="831811"/>
                  </a:lnTo>
                  <a:lnTo>
                    <a:pt x="444782" y="831811"/>
                  </a:lnTo>
                  <a:lnTo>
                    <a:pt x="444782" y="1071729"/>
                  </a:lnTo>
                  <a:lnTo>
                    <a:pt x="297383" y="1071729"/>
                  </a:lnTo>
                  <a:lnTo>
                    <a:pt x="297383" y="377260"/>
                  </a:lnTo>
                  <a:lnTo>
                    <a:pt x="518338" y="377260"/>
                  </a:lnTo>
                  <a:lnTo>
                    <a:pt x="734408" y="377260"/>
                  </a:lnTo>
                  <a:moveTo>
                    <a:pt x="518338" y="377260"/>
                  </a:moveTo>
                  <a:lnTo>
                    <a:pt x="518338" y="229861"/>
                  </a:lnTo>
                  <a:lnTo>
                    <a:pt x="0" y="229861"/>
                  </a:lnTo>
                  <a:lnTo>
                    <a:pt x="0" y="1071729"/>
                  </a:lnTo>
                  <a:moveTo>
                    <a:pt x="970303" y="1071729"/>
                  </a:moveTo>
                  <a:lnTo>
                    <a:pt x="970303" y="307440"/>
                  </a:lnTo>
                  <a:lnTo>
                    <a:pt x="658266" y="0"/>
                  </a:lnTo>
                  <a:lnTo>
                    <a:pt x="658266" y="377260"/>
                  </a:lnTo>
                  <a:moveTo>
                    <a:pt x="152283" y="377260"/>
                  </a:moveTo>
                  <a:lnTo>
                    <a:pt x="137630" y="377260"/>
                  </a:lnTo>
                  <a:lnTo>
                    <a:pt x="137630" y="387317"/>
                  </a:lnTo>
                  <a:lnTo>
                    <a:pt x="152283" y="387317"/>
                  </a:lnTo>
                  <a:lnTo>
                    <a:pt x="152283" y="377260"/>
                  </a:lnTo>
                  <a:moveTo>
                    <a:pt x="152283" y="527245"/>
                  </a:moveTo>
                  <a:lnTo>
                    <a:pt x="137630" y="527245"/>
                  </a:lnTo>
                  <a:lnTo>
                    <a:pt x="137630" y="542186"/>
                  </a:lnTo>
                  <a:lnTo>
                    <a:pt x="152283" y="542186"/>
                  </a:lnTo>
                  <a:lnTo>
                    <a:pt x="152283" y="527245"/>
                  </a:lnTo>
                  <a:moveTo>
                    <a:pt x="152283" y="676942"/>
                  </a:moveTo>
                  <a:lnTo>
                    <a:pt x="137630" y="676942"/>
                  </a:lnTo>
                  <a:lnTo>
                    <a:pt x="137630" y="691883"/>
                  </a:lnTo>
                  <a:lnTo>
                    <a:pt x="152283" y="691883"/>
                  </a:lnTo>
                  <a:lnTo>
                    <a:pt x="152283" y="676942"/>
                  </a:lnTo>
                  <a:moveTo>
                    <a:pt x="152283" y="829513"/>
                  </a:moveTo>
                  <a:lnTo>
                    <a:pt x="137630" y="829513"/>
                  </a:lnTo>
                  <a:lnTo>
                    <a:pt x="137630" y="841868"/>
                  </a:lnTo>
                  <a:lnTo>
                    <a:pt x="152283" y="841868"/>
                  </a:lnTo>
                  <a:lnTo>
                    <a:pt x="152283" y="829513"/>
                  </a:lnTo>
                  <a:moveTo>
                    <a:pt x="152283" y="979497"/>
                  </a:moveTo>
                  <a:lnTo>
                    <a:pt x="137630" y="979497"/>
                  </a:lnTo>
                  <a:lnTo>
                    <a:pt x="137630" y="991852"/>
                  </a:lnTo>
                  <a:lnTo>
                    <a:pt x="152283" y="991852"/>
                  </a:lnTo>
                  <a:lnTo>
                    <a:pt x="152283" y="979497"/>
                  </a:lnTo>
                  <a:moveTo>
                    <a:pt x="447081" y="527245"/>
                  </a:moveTo>
                  <a:lnTo>
                    <a:pt x="434726" y="527245"/>
                  </a:lnTo>
                  <a:lnTo>
                    <a:pt x="434726" y="542186"/>
                  </a:lnTo>
                  <a:lnTo>
                    <a:pt x="447081" y="542186"/>
                  </a:lnTo>
                  <a:lnTo>
                    <a:pt x="447081" y="527245"/>
                  </a:lnTo>
                  <a:moveTo>
                    <a:pt x="447081" y="682114"/>
                  </a:moveTo>
                  <a:lnTo>
                    <a:pt x="434726" y="682114"/>
                  </a:lnTo>
                  <a:lnTo>
                    <a:pt x="434726" y="692170"/>
                  </a:lnTo>
                  <a:lnTo>
                    <a:pt x="447081" y="692170"/>
                  </a:lnTo>
                  <a:lnTo>
                    <a:pt x="447081" y="682114"/>
                  </a:lnTo>
                  <a:moveTo>
                    <a:pt x="596778" y="527245"/>
                  </a:moveTo>
                  <a:lnTo>
                    <a:pt x="582124" y="527245"/>
                  </a:lnTo>
                  <a:lnTo>
                    <a:pt x="582124" y="542186"/>
                  </a:lnTo>
                  <a:lnTo>
                    <a:pt x="596778" y="542186"/>
                  </a:lnTo>
                  <a:lnTo>
                    <a:pt x="596778" y="527245"/>
                  </a:lnTo>
                  <a:moveTo>
                    <a:pt x="596778" y="682114"/>
                  </a:moveTo>
                  <a:lnTo>
                    <a:pt x="582124" y="682114"/>
                  </a:lnTo>
                  <a:lnTo>
                    <a:pt x="582124" y="692170"/>
                  </a:lnTo>
                  <a:lnTo>
                    <a:pt x="596778" y="692170"/>
                  </a:lnTo>
                  <a:lnTo>
                    <a:pt x="596778" y="682114"/>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0" name="Graphic 2">
              <a:extLst>
                <a:ext uri="{FF2B5EF4-FFF2-40B4-BE49-F238E27FC236}">
                  <a16:creationId xmlns:a16="http://schemas.microsoft.com/office/drawing/2014/main" id="{03857441-5DE4-4CA6-8DDC-539CEC24A6FB}"/>
                </a:ext>
              </a:extLst>
            </p:cNvPr>
            <p:cNvGrpSpPr/>
            <p:nvPr/>
          </p:nvGrpSpPr>
          <p:grpSpPr>
            <a:xfrm>
              <a:off x="6060225" y="4794893"/>
              <a:ext cx="458573" cy="663438"/>
              <a:chOff x="6060225" y="4794893"/>
              <a:chExt cx="458573" cy="663438"/>
            </a:xfrm>
            <a:noFill/>
          </p:grpSpPr>
          <p:sp>
            <p:nvSpPr>
              <p:cNvPr id="41" name="Freeform: Shape 40">
                <a:extLst>
                  <a:ext uri="{FF2B5EF4-FFF2-40B4-BE49-F238E27FC236}">
                    <a16:creationId xmlns:a16="http://schemas.microsoft.com/office/drawing/2014/main" id="{048C2DF1-5355-4839-99EF-9365AD2B7BCE}"/>
                  </a:ext>
                </a:extLst>
              </p:cNvPr>
              <p:cNvSpPr/>
              <p:nvPr/>
            </p:nvSpPr>
            <p:spPr>
              <a:xfrm>
                <a:off x="6148722" y="4794893"/>
                <a:ext cx="287901" cy="310887"/>
              </a:xfrm>
              <a:custGeom>
                <a:avLst/>
                <a:gdLst>
                  <a:gd name="connsiteX0" fmla="*/ 37352 w 287901"/>
                  <a:gd name="connsiteY0" fmla="*/ 55454 h 310887"/>
                  <a:gd name="connsiteX1" fmla="*/ 0 w 287901"/>
                  <a:gd name="connsiteY1" fmla="*/ 148548 h 310887"/>
                  <a:gd name="connsiteX2" fmla="*/ 0 w 287901"/>
                  <a:gd name="connsiteY2" fmla="*/ 310888 h 310887"/>
                  <a:gd name="connsiteX3" fmla="*/ 287902 w 287901"/>
                  <a:gd name="connsiteY3" fmla="*/ 310888 h 310887"/>
                  <a:gd name="connsiteX4" fmla="*/ 287902 w 287901"/>
                  <a:gd name="connsiteY4" fmla="*/ 148548 h 310887"/>
                  <a:gd name="connsiteX5" fmla="*/ 143951 w 287901"/>
                  <a:gd name="connsiteY5" fmla="*/ 0 h 310887"/>
                  <a:gd name="connsiteX6" fmla="*/ 101426 w 287901"/>
                  <a:gd name="connsiteY6" fmla="*/ 7471 h 31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901" h="310887">
                    <a:moveTo>
                      <a:pt x="37352" y="55454"/>
                    </a:moveTo>
                    <a:cubicBezTo>
                      <a:pt x="20400" y="68384"/>
                      <a:pt x="0" y="82463"/>
                      <a:pt x="0" y="148548"/>
                    </a:cubicBezTo>
                    <a:cubicBezTo>
                      <a:pt x="0" y="310888"/>
                      <a:pt x="0" y="310888"/>
                      <a:pt x="0" y="310888"/>
                    </a:cubicBezTo>
                    <a:cubicBezTo>
                      <a:pt x="145675" y="310888"/>
                      <a:pt x="234171" y="310888"/>
                      <a:pt x="287902" y="310888"/>
                    </a:cubicBezTo>
                    <a:cubicBezTo>
                      <a:pt x="287902" y="148548"/>
                      <a:pt x="287902" y="148548"/>
                      <a:pt x="287902" y="148548"/>
                    </a:cubicBezTo>
                    <a:cubicBezTo>
                      <a:pt x="287902" y="67234"/>
                      <a:pt x="224690" y="0"/>
                      <a:pt x="143951" y="0"/>
                    </a:cubicBezTo>
                    <a:cubicBezTo>
                      <a:pt x="129010" y="0"/>
                      <a:pt x="114931" y="2873"/>
                      <a:pt x="101426" y="7471"/>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5403940-9422-44F4-8FAE-4EB2DF2744CB}"/>
                  </a:ext>
                </a:extLst>
              </p:cNvPr>
              <p:cNvSpPr/>
              <p:nvPr/>
            </p:nvSpPr>
            <p:spPr>
              <a:xfrm>
                <a:off x="6060225" y="5105781"/>
                <a:ext cx="458573" cy="352550"/>
              </a:xfrm>
              <a:custGeom>
                <a:avLst/>
                <a:gdLst>
                  <a:gd name="connsiteX0" fmla="*/ 376111 w 458573"/>
                  <a:gd name="connsiteY0" fmla="*/ 0 h 352550"/>
                  <a:gd name="connsiteX1" fmla="*/ 88209 w 458573"/>
                  <a:gd name="connsiteY1" fmla="*/ 0 h 352550"/>
                  <a:gd name="connsiteX2" fmla="*/ 0 w 458573"/>
                  <a:gd name="connsiteY2" fmla="*/ 0 h 352550"/>
                  <a:gd name="connsiteX3" fmla="*/ 0 w 458573"/>
                  <a:gd name="connsiteY3" fmla="*/ 352550 h 352550"/>
                  <a:gd name="connsiteX4" fmla="*/ 458574 w 458573"/>
                  <a:gd name="connsiteY4" fmla="*/ 352550 h 352550"/>
                  <a:gd name="connsiteX5" fmla="*/ 458574 w 458573"/>
                  <a:gd name="connsiteY5" fmla="*/ 0 h 352550"/>
                  <a:gd name="connsiteX6" fmla="*/ 376111 w 458573"/>
                  <a:gd name="connsiteY6" fmla="*/ 0 h 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3" h="352550">
                    <a:moveTo>
                      <a:pt x="376111" y="0"/>
                    </a:moveTo>
                    <a:cubicBezTo>
                      <a:pt x="322668" y="0"/>
                      <a:pt x="234171" y="0"/>
                      <a:pt x="88209" y="0"/>
                    </a:cubicBezTo>
                    <a:cubicBezTo>
                      <a:pt x="60913" y="0"/>
                      <a:pt x="31606" y="0"/>
                      <a:pt x="0" y="0"/>
                    </a:cubicBezTo>
                    <a:cubicBezTo>
                      <a:pt x="0" y="0"/>
                      <a:pt x="0" y="0"/>
                      <a:pt x="0" y="352550"/>
                    </a:cubicBezTo>
                    <a:cubicBezTo>
                      <a:pt x="0" y="352550"/>
                      <a:pt x="0" y="352550"/>
                      <a:pt x="458574" y="352550"/>
                    </a:cubicBezTo>
                    <a:lnTo>
                      <a:pt x="458574" y="0"/>
                    </a:lnTo>
                    <a:cubicBezTo>
                      <a:pt x="458574" y="0"/>
                      <a:pt x="458574" y="0"/>
                      <a:pt x="376111" y="0"/>
                    </a:cubicBezTo>
                    <a:close/>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56" name="Flowchart: Connector 55">
            <a:extLst>
              <a:ext uri="{FF2B5EF4-FFF2-40B4-BE49-F238E27FC236}">
                <a16:creationId xmlns:a16="http://schemas.microsoft.com/office/drawing/2014/main" id="{94E28E59-CF7C-4EAA-BB4E-058755677CBA}"/>
              </a:ext>
            </a:extLst>
          </p:cNvPr>
          <p:cNvSpPr/>
          <p:nvPr/>
        </p:nvSpPr>
        <p:spPr bwMode="auto">
          <a:xfrm flipV="1">
            <a:off x="8940188" y="1660207"/>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lowchart: Connector 56">
            <a:extLst>
              <a:ext uri="{FF2B5EF4-FFF2-40B4-BE49-F238E27FC236}">
                <a16:creationId xmlns:a16="http://schemas.microsoft.com/office/drawing/2014/main" id="{67156332-867E-4F69-9BF3-80A405BF60A1}"/>
              </a:ext>
            </a:extLst>
          </p:cNvPr>
          <p:cNvSpPr/>
          <p:nvPr/>
        </p:nvSpPr>
        <p:spPr bwMode="auto">
          <a:xfrm>
            <a:off x="7481830" y="1875981"/>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B4EB4819-0DF0-4A9E-8B5D-5F7FD9F98E41}"/>
              </a:ext>
            </a:extLst>
          </p:cNvPr>
          <p:cNvSpPr/>
          <p:nvPr/>
        </p:nvSpPr>
        <p:spPr bwMode="auto">
          <a:xfrm>
            <a:off x="6870432" y="1809168"/>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6DA7EA91-C965-463F-987B-798963987C43}"/>
              </a:ext>
            </a:extLst>
          </p:cNvPr>
          <p:cNvSpPr/>
          <p:nvPr/>
        </p:nvSpPr>
        <p:spPr bwMode="auto">
          <a:xfrm>
            <a:off x="6998755" y="1544967"/>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lowchart: Connector 59">
            <a:extLst>
              <a:ext uri="{FF2B5EF4-FFF2-40B4-BE49-F238E27FC236}">
                <a16:creationId xmlns:a16="http://schemas.microsoft.com/office/drawing/2014/main" id="{EFC756A8-2695-4119-9067-6914B01D49A7}"/>
              </a:ext>
            </a:extLst>
          </p:cNvPr>
          <p:cNvSpPr/>
          <p:nvPr/>
        </p:nvSpPr>
        <p:spPr bwMode="auto">
          <a:xfrm>
            <a:off x="7970168" y="2835038"/>
            <a:ext cx="108165" cy="10816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61" name="Flowchart: Connector 60">
            <a:extLst>
              <a:ext uri="{FF2B5EF4-FFF2-40B4-BE49-F238E27FC236}">
                <a16:creationId xmlns:a16="http://schemas.microsoft.com/office/drawing/2014/main" id="{89A5FCFD-0FD8-4BBE-8DC1-30EB638EAE70}"/>
              </a:ext>
            </a:extLst>
          </p:cNvPr>
          <p:cNvSpPr/>
          <p:nvPr/>
        </p:nvSpPr>
        <p:spPr bwMode="auto">
          <a:xfrm>
            <a:off x="8806509" y="1533074"/>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D5BD79C0-B131-4A58-A549-3F1534350F4C}"/>
              </a:ext>
            </a:extLst>
          </p:cNvPr>
          <p:cNvSpPr/>
          <p:nvPr/>
        </p:nvSpPr>
        <p:spPr bwMode="auto">
          <a:xfrm>
            <a:off x="8896398" y="1570339"/>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B3F0F335-F72B-4007-A397-6C4A367691E6}"/>
              </a:ext>
            </a:extLst>
          </p:cNvPr>
          <p:cNvSpPr/>
          <p:nvPr/>
        </p:nvSpPr>
        <p:spPr bwMode="auto">
          <a:xfrm>
            <a:off x="8705405" y="1533722"/>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21C916A1-809D-4F85-815D-66DC4AB22FED}"/>
              </a:ext>
            </a:extLst>
          </p:cNvPr>
          <p:cNvSpPr/>
          <p:nvPr/>
        </p:nvSpPr>
        <p:spPr bwMode="auto">
          <a:xfrm>
            <a:off x="8866261" y="1668383"/>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499E1C59-7937-4D9C-A574-B6C1AF331B36}"/>
              </a:ext>
            </a:extLst>
          </p:cNvPr>
          <p:cNvSpPr/>
          <p:nvPr/>
        </p:nvSpPr>
        <p:spPr bwMode="auto">
          <a:xfrm>
            <a:off x="8989121" y="1596587"/>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lowchart: Connector 65">
            <a:extLst>
              <a:ext uri="{FF2B5EF4-FFF2-40B4-BE49-F238E27FC236}">
                <a16:creationId xmlns:a16="http://schemas.microsoft.com/office/drawing/2014/main" id="{CA6E3EC2-8F9F-4E27-AFD3-F98301A53EE4}"/>
              </a:ext>
            </a:extLst>
          </p:cNvPr>
          <p:cNvSpPr/>
          <p:nvPr/>
        </p:nvSpPr>
        <p:spPr bwMode="auto">
          <a:xfrm>
            <a:off x="10632745" y="2571775"/>
            <a:ext cx="76538" cy="7653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lowchart: Connector 66">
            <a:extLst>
              <a:ext uri="{FF2B5EF4-FFF2-40B4-BE49-F238E27FC236}">
                <a16:creationId xmlns:a16="http://schemas.microsoft.com/office/drawing/2014/main" id="{EFF87D86-1F61-40EC-B958-544FA318B3EB}"/>
              </a:ext>
            </a:extLst>
          </p:cNvPr>
          <p:cNvSpPr/>
          <p:nvPr/>
        </p:nvSpPr>
        <p:spPr bwMode="auto">
          <a:xfrm>
            <a:off x="10749051" y="2157802"/>
            <a:ext cx="51286" cy="5128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lowchart: Connector 67">
            <a:extLst>
              <a:ext uri="{FF2B5EF4-FFF2-40B4-BE49-F238E27FC236}">
                <a16:creationId xmlns:a16="http://schemas.microsoft.com/office/drawing/2014/main" id="{6D67E28C-9359-4BE7-8F65-82252B7545C0}"/>
              </a:ext>
            </a:extLst>
          </p:cNvPr>
          <p:cNvSpPr/>
          <p:nvPr/>
        </p:nvSpPr>
        <p:spPr bwMode="auto">
          <a:xfrm>
            <a:off x="10139585" y="21369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3895A2F4-5F0D-446B-B3F6-7EB406426D93}"/>
              </a:ext>
            </a:extLst>
          </p:cNvPr>
          <p:cNvSpPr/>
          <p:nvPr/>
        </p:nvSpPr>
        <p:spPr bwMode="auto">
          <a:xfrm>
            <a:off x="10902672" y="2230328"/>
            <a:ext cx="80844" cy="8084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lowchart: Connector 69">
            <a:extLst>
              <a:ext uri="{FF2B5EF4-FFF2-40B4-BE49-F238E27FC236}">
                <a16:creationId xmlns:a16="http://schemas.microsoft.com/office/drawing/2014/main" id="{4C3152D5-709A-41CC-B04D-9326A1BBE966}"/>
              </a:ext>
            </a:extLst>
          </p:cNvPr>
          <p:cNvSpPr/>
          <p:nvPr/>
        </p:nvSpPr>
        <p:spPr bwMode="auto">
          <a:xfrm>
            <a:off x="11095509" y="308706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A2F8F156-201A-4708-BEA8-E36489001FF5}"/>
              </a:ext>
            </a:extLst>
          </p:cNvPr>
          <p:cNvSpPr/>
          <p:nvPr/>
        </p:nvSpPr>
        <p:spPr bwMode="auto">
          <a:xfrm flipV="1">
            <a:off x="9201373" y="3155095"/>
            <a:ext cx="94606" cy="94606"/>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6147CA07-F3DF-4DDE-AE35-BBFDC5017F6E}"/>
              </a:ext>
            </a:extLst>
          </p:cNvPr>
          <p:cNvSpPr/>
          <p:nvPr/>
        </p:nvSpPr>
        <p:spPr bwMode="auto">
          <a:xfrm>
            <a:off x="10475412" y="194179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lowchart: Connector 72">
            <a:extLst>
              <a:ext uri="{FF2B5EF4-FFF2-40B4-BE49-F238E27FC236}">
                <a16:creationId xmlns:a16="http://schemas.microsoft.com/office/drawing/2014/main" id="{AEDBF96A-A53A-4517-9FA7-29914C3BEFAB}"/>
              </a:ext>
            </a:extLst>
          </p:cNvPr>
          <p:cNvSpPr/>
          <p:nvPr/>
        </p:nvSpPr>
        <p:spPr bwMode="auto">
          <a:xfrm>
            <a:off x="7157817" y="17865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FE41FEA-5AD5-4F4E-B604-D6126D1DE95F}"/>
              </a:ext>
            </a:extLst>
          </p:cNvPr>
          <p:cNvSpPr/>
          <p:nvPr/>
        </p:nvSpPr>
        <p:spPr bwMode="auto">
          <a:xfrm flipV="1">
            <a:off x="9736701" y="2126107"/>
            <a:ext cx="74273" cy="74273"/>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lowchart: Connector 74">
            <a:extLst>
              <a:ext uri="{FF2B5EF4-FFF2-40B4-BE49-F238E27FC236}">
                <a16:creationId xmlns:a16="http://schemas.microsoft.com/office/drawing/2014/main" id="{9DD0F834-6AE8-4D8E-B9B3-47AB0D6E6D89}"/>
              </a:ext>
            </a:extLst>
          </p:cNvPr>
          <p:cNvSpPr/>
          <p:nvPr/>
        </p:nvSpPr>
        <p:spPr bwMode="auto">
          <a:xfrm flipV="1">
            <a:off x="8952247" y="1411571"/>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9A467B64-2C45-44FB-8CAB-2D47A9C636F6}"/>
              </a:ext>
            </a:extLst>
          </p:cNvPr>
          <p:cNvSpPr txBox="1"/>
          <p:nvPr/>
        </p:nvSpPr>
        <p:spPr>
          <a:xfrm>
            <a:off x="7207931" y="3982657"/>
            <a:ext cx="1291994" cy="9602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Asia Pacific</a:t>
            </a:r>
          </a:p>
        </p:txBody>
      </p:sp>
      <p:sp>
        <p:nvSpPr>
          <p:cNvPr id="78" name="TextBox 77">
            <a:extLst>
              <a:ext uri="{FF2B5EF4-FFF2-40B4-BE49-F238E27FC236}">
                <a16:creationId xmlns:a16="http://schemas.microsoft.com/office/drawing/2014/main" id="{CC58EF3B-06EC-4FA8-9CC3-6BA420D5AE55}"/>
              </a:ext>
            </a:extLst>
          </p:cNvPr>
          <p:cNvSpPr txBox="1"/>
          <p:nvPr/>
        </p:nvSpPr>
        <p:spPr>
          <a:xfrm>
            <a:off x="8647199" y="3982657"/>
            <a:ext cx="1291994" cy="22898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Switzerland</a:t>
            </a:r>
          </a:p>
        </p:txBody>
      </p:sp>
      <p:sp>
        <p:nvSpPr>
          <p:cNvPr id="79" name="TextBox 78">
            <a:extLst>
              <a:ext uri="{FF2B5EF4-FFF2-40B4-BE49-F238E27FC236}">
                <a16:creationId xmlns:a16="http://schemas.microsoft.com/office/drawing/2014/main" id="{2913C403-BB0A-479F-BDB4-882B225DF658}"/>
              </a:ext>
            </a:extLst>
          </p:cNvPr>
          <p:cNvSpPr txBox="1"/>
          <p:nvPr/>
        </p:nvSpPr>
        <p:spPr>
          <a:xfrm>
            <a:off x="10086465" y="3982657"/>
            <a:ext cx="1439853" cy="7940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China</a:t>
            </a:r>
          </a:p>
        </p:txBody>
      </p:sp>
      <p:sp>
        <p:nvSpPr>
          <p:cNvPr id="80" name="Flowchart: Connector 79">
            <a:extLst>
              <a:ext uri="{FF2B5EF4-FFF2-40B4-BE49-F238E27FC236}">
                <a16:creationId xmlns:a16="http://schemas.microsoft.com/office/drawing/2014/main" id="{DA24F371-4989-465C-8BB4-E3DCF6F8991C}"/>
              </a:ext>
            </a:extLst>
          </p:cNvPr>
          <p:cNvSpPr/>
          <p:nvPr/>
        </p:nvSpPr>
        <p:spPr bwMode="auto">
          <a:xfrm flipH="1">
            <a:off x="9180889" y="5461323"/>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lowchart: Connector 80">
            <a:extLst>
              <a:ext uri="{FF2B5EF4-FFF2-40B4-BE49-F238E27FC236}">
                <a16:creationId xmlns:a16="http://schemas.microsoft.com/office/drawing/2014/main" id="{6815290A-CF36-4746-9CEB-D1B1D830EB0D}"/>
              </a:ext>
            </a:extLst>
          </p:cNvPr>
          <p:cNvSpPr/>
          <p:nvPr/>
        </p:nvSpPr>
        <p:spPr bwMode="auto">
          <a:xfrm flipH="1">
            <a:off x="9701800" y="562712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lowchart: Connector 81">
            <a:extLst>
              <a:ext uri="{FF2B5EF4-FFF2-40B4-BE49-F238E27FC236}">
                <a16:creationId xmlns:a16="http://schemas.microsoft.com/office/drawing/2014/main" id="{9055CCBB-967F-4B88-858E-410EAD10C3D6}"/>
              </a:ext>
            </a:extLst>
          </p:cNvPr>
          <p:cNvSpPr/>
          <p:nvPr/>
        </p:nvSpPr>
        <p:spPr bwMode="auto">
          <a:xfrm flipH="1">
            <a:off x="9408574" y="579500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lowchart: Connector 82">
            <a:extLst>
              <a:ext uri="{FF2B5EF4-FFF2-40B4-BE49-F238E27FC236}">
                <a16:creationId xmlns:a16="http://schemas.microsoft.com/office/drawing/2014/main" id="{569006E8-FA14-4A9B-8F6A-877A6DE98265}"/>
              </a:ext>
            </a:extLst>
          </p:cNvPr>
          <p:cNvSpPr/>
          <p:nvPr/>
        </p:nvSpPr>
        <p:spPr bwMode="auto">
          <a:xfrm flipH="1">
            <a:off x="9659796" y="5949819"/>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lowchart: Connector 90">
            <a:extLst>
              <a:ext uri="{FF2B5EF4-FFF2-40B4-BE49-F238E27FC236}">
                <a16:creationId xmlns:a16="http://schemas.microsoft.com/office/drawing/2014/main" id="{6AD49E74-BAFC-4C58-9798-88CCE55EF905}"/>
              </a:ext>
            </a:extLst>
          </p:cNvPr>
          <p:cNvSpPr/>
          <p:nvPr/>
        </p:nvSpPr>
        <p:spPr bwMode="auto">
          <a:xfrm>
            <a:off x="9471175" y="6520849"/>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4A1BEE6-6AE4-48B4-B354-20F6F1B9A280}"/>
              </a:ext>
            </a:extLst>
          </p:cNvPr>
          <p:cNvSpPr txBox="1"/>
          <p:nvPr/>
        </p:nvSpPr>
        <p:spPr>
          <a:xfrm>
            <a:off x="9538847" y="637556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 Available</a:t>
            </a:r>
          </a:p>
        </p:txBody>
      </p:sp>
      <p:sp>
        <p:nvSpPr>
          <p:cNvPr id="89" name="Flowchart: Connector 88">
            <a:extLst>
              <a:ext uri="{FF2B5EF4-FFF2-40B4-BE49-F238E27FC236}">
                <a16:creationId xmlns:a16="http://schemas.microsoft.com/office/drawing/2014/main" id="{CAB80282-13F2-4223-ABA6-A749853C8323}"/>
              </a:ext>
            </a:extLst>
          </p:cNvPr>
          <p:cNvSpPr/>
          <p:nvPr/>
        </p:nvSpPr>
        <p:spPr bwMode="auto">
          <a:xfrm flipV="1">
            <a:off x="10698579" y="6496968"/>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0BB1BE2E-F723-4685-96CB-2092FC6622CB}"/>
              </a:ext>
            </a:extLst>
          </p:cNvPr>
          <p:cNvSpPr txBox="1"/>
          <p:nvPr/>
        </p:nvSpPr>
        <p:spPr>
          <a:xfrm>
            <a:off x="10834730" y="635882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Announced</a:t>
            </a:r>
          </a:p>
        </p:txBody>
      </p:sp>
      <p:sp>
        <p:nvSpPr>
          <p:cNvPr id="88" name="TextBox 87">
            <a:extLst>
              <a:ext uri="{FF2B5EF4-FFF2-40B4-BE49-F238E27FC236}">
                <a16:creationId xmlns:a16="http://schemas.microsoft.com/office/drawing/2014/main" id="{4B1A655C-F976-4745-B5D0-1B14F09A3AFB}"/>
              </a:ext>
            </a:extLst>
          </p:cNvPr>
          <p:cNvSpPr txBox="1"/>
          <p:nvPr/>
        </p:nvSpPr>
        <p:spPr>
          <a:xfrm>
            <a:off x="8578359" y="6387448"/>
            <a:ext cx="97931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Legend:</a:t>
            </a:r>
          </a:p>
        </p:txBody>
      </p:sp>
      <p:cxnSp>
        <p:nvCxnSpPr>
          <p:cNvPr id="12" name="Straight Connector 11">
            <a:extLst>
              <a:ext uri="{FF2B5EF4-FFF2-40B4-BE49-F238E27FC236}">
                <a16:creationId xmlns:a16="http://schemas.microsoft.com/office/drawing/2014/main" id="{CE315AFD-AD62-4999-B4E6-EF9C97BBCB98}"/>
              </a:ext>
            </a:extLst>
          </p:cNvPr>
          <p:cNvCxnSpPr>
            <a:cxnSpLocks/>
          </p:cNvCxnSpPr>
          <p:nvPr/>
        </p:nvCxnSpPr>
        <p:spPr>
          <a:xfrm>
            <a:off x="8573562"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8611D6-408D-4855-AAB0-A937D98049E5}"/>
              </a:ext>
            </a:extLst>
          </p:cNvPr>
          <p:cNvCxnSpPr>
            <a:cxnSpLocks/>
          </p:cNvCxnSpPr>
          <p:nvPr/>
        </p:nvCxnSpPr>
        <p:spPr>
          <a:xfrm>
            <a:off x="10012829"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328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oup of people in a city&#10;&#10;Description automatically generated">
            <a:extLst>
              <a:ext uri="{FF2B5EF4-FFF2-40B4-BE49-F238E27FC236}">
                <a16:creationId xmlns:a16="http://schemas.microsoft.com/office/drawing/2014/main" id="{6E05A68C-B39C-4ED0-9374-B4FE4DF0EF3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6148" name="Picture 4">
            <a:extLst>
              <a:ext uri="{FF2B5EF4-FFF2-40B4-BE49-F238E27FC236}">
                <a16:creationId xmlns:a16="http://schemas.microsoft.com/office/drawing/2014/main" id="{D36510E2-6841-4347-8427-8B6CAF8E6E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7F3E2C8-EA9C-445E-BF14-1D138D6CE0E5}"/>
              </a:ext>
            </a:extLst>
          </p:cNvPr>
          <p:cNvSpPr txBox="1">
            <a:spLocks/>
          </p:cNvSpPr>
          <p:nvPr/>
        </p:nvSpPr>
        <p:spPr>
          <a:xfrm>
            <a:off x="1820095" y="5196632"/>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and compliance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Highly secure by design and compliance leadership with standards and contractual commitments </a:t>
            </a:r>
          </a:p>
        </p:txBody>
      </p:sp>
      <p:sp>
        <p:nvSpPr>
          <p:cNvPr id="15" name="Text Placeholder 4">
            <a:extLst>
              <a:ext uri="{FF2B5EF4-FFF2-40B4-BE49-F238E27FC236}">
                <a16:creationId xmlns:a16="http://schemas.microsoft.com/office/drawing/2014/main" id="{777192AC-42F4-4ACA-A7CA-DB206B7AADA6}"/>
              </a:ext>
            </a:extLst>
          </p:cNvPr>
          <p:cNvSpPr txBox="1">
            <a:spLocks/>
          </p:cNvSpPr>
          <p:nvPr/>
        </p:nvSpPr>
        <p:spPr>
          <a:xfrm>
            <a:off x="1820095" y="3732889"/>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TCO of SaaS vs. On-premise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OPEX vs. CAPEX, free sandbox environments, backups &amp; data recovery included, etc.</a:t>
            </a:r>
          </a:p>
        </p:txBody>
      </p:sp>
      <p:sp>
        <p:nvSpPr>
          <p:cNvPr id="17" name="Text Placeholder 4">
            <a:extLst>
              <a:ext uri="{FF2B5EF4-FFF2-40B4-BE49-F238E27FC236}">
                <a16:creationId xmlns:a16="http://schemas.microsoft.com/office/drawing/2014/main" id="{71C4DCBC-7613-456B-BC5D-6F43615BAD63}"/>
              </a:ext>
            </a:extLst>
          </p:cNvPr>
          <p:cNvSpPr txBox="1">
            <a:spLocks/>
          </p:cNvSpPr>
          <p:nvPr/>
        </p:nvSpPr>
        <p:spPr>
          <a:xfrm>
            <a:off x="1820095" y="2714160"/>
            <a:ext cx="3971105" cy="553998"/>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version</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Always up to date on the latest version</a:t>
            </a:r>
          </a:p>
        </p:txBody>
      </p: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Why move to   Microsoft cloud</a:t>
            </a:r>
          </a:p>
        </p:txBody>
      </p:sp>
      <p:sp>
        <p:nvSpPr>
          <p:cNvPr id="18" name="Graphic 11" descr="Lightning bolt">
            <a:extLst>
              <a:ext uri="{FF2B5EF4-FFF2-40B4-BE49-F238E27FC236}">
                <a16:creationId xmlns:a16="http://schemas.microsoft.com/office/drawing/2014/main" id="{68D05507-43C0-40FE-A443-2F7514892707}"/>
              </a:ext>
            </a:extLst>
          </p:cNvPr>
          <p:cNvSpPr/>
          <p:nvPr/>
        </p:nvSpPr>
        <p:spPr>
          <a:xfrm>
            <a:off x="891210" y="3896012"/>
            <a:ext cx="376859" cy="781749"/>
          </a:xfrm>
          <a:custGeom>
            <a:avLst/>
            <a:gdLst>
              <a:gd name="connsiteX0" fmla="*/ 56529 w 376859"/>
              <a:gd name="connsiteY0" fmla="*/ 781750 h 781749"/>
              <a:gd name="connsiteX1" fmla="*/ 160165 w 376859"/>
              <a:gd name="connsiteY1" fmla="*/ 427974 h 781749"/>
              <a:gd name="connsiteX2" fmla="*/ 0 w 376859"/>
              <a:gd name="connsiteY2" fmla="*/ 427974 h 781749"/>
              <a:gd name="connsiteX3" fmla="*/ 79329 w 376859"/>
              <a:gd name="connsiteY3" fmla="*/ 0 h 781749"/>
              <a:gd name="connsiteX4" fmla="*/ 316374 w 376859"/>
              <a:gd name="connsiteY4" fmla="*/ 0 h 781749"/>
              <a:gd name="connsiteX5" fmla="*/ 216694 w 376859"/>
              <a:gd name="connsiteY5" fmla="*/ 313235 h 781749"/>
              <a:gd name="connsiteX6" fmla="*/ 376860 w 376859"/>
              <a:gd name="connsiteY6" fmla="*/ 313235 h 781749"/>
              <a:gd name="connsiteX7" fmla="*/ 56529 w 376859"/>
              <a:gd name="connsiteY7" fmla="*/ 781750 h 78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859" h="781749">
                <a:moveTo>
                  <a:pt x="56529" y="781750"/>
                </a:moveTo>
                <a:lnTo>
                  <a:pt x="160165" y="427974"/>
                </a:lnTo>
                <a:lnTo>
                  <a:pt x="0" y="427974"/>
                </a:lnTo>
                <a:lnTo>
                  <a:pt x="79329" y="0"/>
                </a:lnTo>
                <a:lnTo>
                  <a:pt x="316374" y="0"/>
                </a:lnTo>
                <a:lnTo>
                  <a:pt x="216694" y="313235"/>
                </a:lnTo>
                <a:lnTo>
                  <a:pt x="376860" y="313235"/>
                </a:lnTo>
                <a:lnTo>
                  <a:pt x="56529" y="781750"/>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128">
            <a:extLst>
              <a:ext uri="{FF2B5EF4-FFF2-40B4-BE49-F238E27FC236}">
                <a16:creationId xmlns:a16="http://schemas.microsoft.com/office/drawing/2014/main" id="{DBFEE3EA-AC7C-4E9B-A266-536200E3C3C3}"/>
              </a:ext>
            </a:extLst>
          </p:cNvPr>
          <p:cNvSpPr>
            <a:spLocks noChangeAspect="1"/>
          </p:cNvSpPr>
          <p:nvPr/>
        </p:nvSpPr>
        <p:spPr bwMode="auto">
          <a:xfrm>
            <a:off x="553591" y="2757313"/>
            <a:ext cx="914105" cy="4709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miter lim="800000"/>
          </a:ln>
          <a:effectLst/>
        </p:spPr>
        <p:txBody>
          <a:bodyPr vert="horz" wrap="square" lIns="87880" tIns="43940" rIns="87880" bIns="439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BCAEBF0B-EA65-4BAC-BD90-87CA83E4FFA8}"/>
              </a:ext>
            </a:extLst>
          </p:cNvPr>
          <p:cNvGrpSpPr/>
          <p:nvPr/>
        </p:nvGrpSpPr>
        <p:grpSpPr>
          <a:xfrm rot="3286374">
            <a:off x="891022" y="2847780"/>
            <a:ext cx="246297" cy="286761"/>
            <a:chOff x="7097208" y="3331791"/>
            <a:chExt cx="266700" cy="310515"/>
          </a:xfrm>
          <a:noFill/>
        </p:grpSpPr>
        <p:sp>
          <p:nvSpPr>
            <p:cNvPr id="23" name="Freeform: Shape 22">
              <a:extLst>
                <a:ext uri="{FF2B5EF4-FFF2-40B4-BE49-F238E27FC236}">
                  <a16:creationId xmlns:a16="http://schemas.microsoft.com/office/drawing/2014/main" id="{DC6F172B-8786-47C9-A4D5-E4A12ADD9E02}"/>
                </a:ext>
              </a:extLst>
            </p:cNvPr>
            <p:cNvSpPr/>
            <p:nvPr/>
          </p:nvSpPr>
          <p:spPr>
            <a:xfrm>
              <a:off x="7097208" y="3356799"/>
              <a:ext cx="266700" cy="266700"/>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6FFF06C-2610-4BE8-B277-0E85D9D2A648}"/>
                </a:ext>
              </a:extLst>
            </p:cNvPr>
            <p:cNvSpPr/>
            <p:nvPr/>
          </p:nvSpPr>
          <p:spPr>
            <a:xfrm>
              <a:off x="7176717" y="3585156"/>
              <a:ext cx="47625" cy="57150"/>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686741D3-C523-46F4-B67A-A5CE7C6A4026}"/>
                </a:ext>
              </a:extLst>
            </p:cNvPr>
            <p:cNvSpPr/>
            <p:nvPr/>
          </p:nvSpPr>
          <p:spPr>
            <a:xfrm>
              <a:off x="7241487" y="3331791"/>
              <a:ext cx="47625" cy="66675"/>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6" name="server_2" title="Icon of a server with a padlock in the lower right corner">
            <a:extLst>
              <a:ext uri="{FF2B5EF4-FFF2-40B4-BE49-F238E27FC236}">
                <a16:creationId xmlns:a16="http://schemas.microsoft.com/office/drawing/2014/main" id="{A119C48D-0217-404E-A49B-42B5092703D2}"/>
              </a:ext>
            </a:extLst>
          </p:cNvPr>
          <p:cNvSpPr>
            <a:spLocks noChangeAspect="1" noEditPoints="1"/>
          </p:cNvSpPr>
          <p:nvPr/>
        </p:nvSpPr>
        <p:spPr bwMode="auto">
          <a:xfrm>
            <a:off x="809654" y="5415901"/>
            <a:ext cx="539973" cy="6694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2DE79753-6553-4956-8E9D-381EE48AC3B9}"/>
              </a:ext>
            </a:extLst>
          </p:cNvPr>
          <p:cNvGrpSpPr/>
          <p:nvPr/>
        </p:nvGrpSpPr>
        <p:grpSpPr>
          <a:xfrm>
            <a:off x="809654" y="3963074"/>
            <a:ext cx="473342" cy="476176"/>
            <a:chOff x="7124251" y="2669492"/>
            <a:chExt cx="311224" cy="313088"/>
          </a:xfrm>
          <a:noFill/>
        </p:grpSpPr>
        <p:sp>
          <p:nvSpPr>
            <p:cNvPr id="38" name="Arrow: Up 37">
              <a:extLst>
                <a:ext uri="{FF2B5EF4-FFF2-40B4-BE49-F238E27FC236}">
                  <a16:creationId xmlns:a16="http://schemas.microsoft.com/office/drawing/2014/main" id="{573FC33F-601D-4439-B8EF-7C0F47F340CB}"/>
                </a:ext>
              </a:extLst>
            </p:cNvPr>
            <p:cNvSpPr/>
            <p:nvPr/>
          </p:nvSpPr>
          <p:spPr bwMode="auto">
            <a:xfrm>
              <a:off x="7124251" y="2669492"/>
              <a:ext cx="311224" cy="313088"/>
            </a:xfrm>
            <a:prstGeom prst="upArrow">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Graphic 38" descr="Euro">
              <a:extLst>
                <a:ext uri="{FF2B5EF4-FFF2-40B4-BE49-F238E27FC236}">
                  <a16:creationId xmlns:a16="http://schemas.microsoft.com/office/drawing/2014/main" id="{820BB97D-57FB-45F0-8CFD-664EF78A0E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8195" y="2738138"/>
              <a:ext cx="200583" cy="200583"/>
            </a:xfrm>
            <a:prstGeom prst="rect">
              <a:avLst/>
            </a:prstGeom>
          </p:spPr>
        </p:pic>
      </p:grpSp>
    </p:spTree>
    <p:custDataLst>
      <p:tags r:id="rId1"/>
    </p:custDataLst>
    <p:extLst>
      <p:ext uri="{BB962C8B-B14F-4D97-AF65-F5344CB8AC3E}">
        <p14:creationId xmlns:p14="http://schemas.microsoft.com/office/powerpoint/2010/main" val="16543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machine in a room&#10;&#10;Description automatically generated">
            <a:extLst>
              <a:ext uri="{FF2B5EF4-FFF2-40B4-BE49-F238E27FC236}">
                <a16:creationId xmlns:a16="http://schemas.microsoft.com/office/drawing/2014/main" id="{EB44672A-7477-45FD-B41A-C641ABDC4B8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140C9721-50B9-43E0-B720-B9C524C0228E}"/>
              </a:ext>
            </a:extLst>
          </p:cNvPr>
          <p:cNvSpPr/>
          <p:nvPr/>
        </p:nvSpPr>
        <p:spPr bwMode="auto">
          <a:xfrm>
            <a:off x="23666" y="0"/>
            <a:ext cx="12192000" cy="6858000"/>
          </a:xfrm>
          <a:prstGeom prst="rect">
            <a:avLst/>
          </a:prstGeom>
          <a:solidFill>
            <a:schemeClr val="tx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66431" y="1205689"/>
            <a:ext cx="11306470"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We have a set of foundational principles that guide the way we do business in the cloud</a:t>
            </a:r>
          </a:p>
        </p:txBody>
      </p:sp>
      <p:sp>
        <p:nvSpPr>
          <p:cNvPr id="53" name="Rectangle 52"/>
          <p:cNvSpPr/>
          <p:nvPr/>
        </p:nvSpPr>
        <p:spPr bwMode="auto">
          <a:xfrm>
            <a:off x="6170795"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Usage, management, and protection</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 enforcement requests</a:t>
            </a:r>
          </a:p>
        </p:txBody>
      </p:sp>
      <p:sp>
        <p:nvSpPr>
          <p:cNvPr id="54" name="Rectangle 53"/>
          <p:cNvSpPr/>
          <p:nvPr/>
        </p:nvSpPr>
        <p:spPr bwMode="auto">
          <a:xfrm rot="5400000">
            <a:off x="7499204"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Content Placeholder 2"/>
          <p:cNvSpPr txBox="1">
            <a:spLocks/>
          </p:cNvSpPr>
          <p:nvPr/>
        </p:nvSpPr>
        <p:spPr>
          <a:xfrm>
            <a:off x="6170795"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Transparency</a:t>
            </a:r>
          </a:p>
        </p:txBody>
      </p:sp>
      <p:sp>
        <p:nvSpPr>
          <p:cNvPr id="61" name="Rectangle 60"/>
          <p:cNvSpPr/>
          <p:nvPr/>
        </p:nvSpPr>
        <p:spPr bwMode="auto">
          <a:xfrm>
            <a:off x="9022978"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Laws, regulations, and key international standards</a:t>
            </a:r>
          </a:p>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Microsoft service certifications</a:t>
            </a:r>
            <a:endParaRPr kumimoji="0" lang="en-IN" sz="16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2" name="Rectangle 61"/>
          <p:cNvSpPr/>
          <p:nvPr/>
        </p:nvSpPr>
        <p:spPr bwMode="auto">
          <a:xfrm rot="5400000">
            <a:off x="10351387"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Content Placeholder 2"/>
          <p:cNvSpPr txBox="1">
            <a:spLocks/>
          </p:cNvSpPr>
          <p:nvPr/>
        </p:nvSpPr>
        <p:spPr>
          <a:xfrm>
            <a:off x="9024834" y="2436954"/>
            <a:ext cx="2700736" cy="527585"/>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Compliance</a:t>
            </a:r>
          </a:p>
        </p:txBody>
      </p:sp>
      <p:sp>
        <p:nvSpPr>
          <p:cNvPr id="47" name="Rectangle 46"/>
          <p:cNvSpPr/>
          <p:nvPr/>
        </p:nvSpPr>
        <p:spPr bwMode="auto">
          <a:xfrm>
            <a:off x="3318612"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Permissions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Access and mobility options</a:t>
            </a:r>
          </a:p>
        </p:txBody>
      </p:sp>
      <p:sp>
        <p:nvSpPr>
          <p:cNvPr id="48" name="Rectangle 47"/>
          <p:cNvSpPr/>
          <p:nvPr/>
        </p:nvSpPr>
        <p:spPr bwMode="auto">
          <a:xfrm rot="5400000">
            <a:off x="4647021"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Content Placeholder 2"/>
          <p:cNvSpPr txBox="1">
            <a:spLocks/>
          </p:cNvSpPr>
          <p:nvPr/>
        </p:nvSpPr>
        <p:spPr>
          <a:xfrm>
            <a:off x="3318612" y="2403474"/>
            <a:ext cx="2711820" cy="561066"/>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Privacy &amp; Control</a:t>
            </a:r>
          </a:p>
        </p:txBody>
      </p:sp>
      <p:sp>
        <p:nvSpPr>
          <p:cNvPr id="41" name="Rectangle 40"/>
          <p:cNvSpPr/>
          <p:nvPr/>
        </p:nvSpPr>
        <p:spPr bwMode="auto">
          <a:xfrm>
            <a:off x="466430"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Leading technology and processes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Content encryption </a:t>
            </a:r>
          </a:p>
        </p:txBody>
      </p:sp>
      <p:sp>
        <p:nvSpPr>
          <p:cNvPr id="42" name="Rectangle 41"/>
          <p:cNvSpPr/>
          <p:nvPr/>
        </p:nvSpPr>
        <p:spPr bwMode="auto">
          <a:xfrm rot="5400000">
            <a:off x="1794839"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Content Placeholder 2"/>
          <p:cNvSpPr txBox="1">
            <a:spLocks/>
          </p:cNvSpPr>
          <p:nvPr/>
        </p:nvSpPr>
        <p:spPr>
          <a:xfrm>
            <a:off x="466430"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2" name="Title 1">
            <a:extLst>
              <a:ext uri="{FF2B5EF4-FFF2-40B4-BE49-F238E27FC236}">
                <a16:creationId xmlns:a16="http://schemas.microsoft.com/office/drawing/2014/main" id="{34E2D305-4093-48A1-8D25-560AA5686B27}"/>
              </a:ext>
            </a:extLst>
          </p:cNvPr>
          <p:cNvSpPr>
            <a:spLocks noGrp="1"/>
          </p:cNvSpPr>
          <p:nvPr>
            <p:ph type="title" idx="4294967295"/>
          </p:nvPr>
        </p:nvSpPr>
        <p:spPr>
          <a:xfrm>
            <a:off x="885825" y="620713"/>
            <a:ext cx="11306175" cy="403225"/>
          </a:xfrm>
        </p:spPr>
        <p:txBody>
          <a:bodyPr/>
          <a:lstStyle/>
          <a:p>
            <a:r>
              <a:rPr lang="en-US" dirty="0">
                <a:solidFill>
                  <a:schemeClr val="bg1"/>
                </a:solidFill>
              </a:rPr>
              <a:t>Trust</a:t>
            </a:r>
          </a:p>
        </p:txBody>
      </p:sp>
      <p:sp>
        <p:nvSpPr>
          <p:cNvPr id="36" name="Lock" title="Icon of a padlock">
            <a:extLst>
              <a:ext uri="{FF2B5EF4-FFF2-40B4-BE49-F238E27FC236}">
                <a16:creationId xmlns:a16="http://schemas.microsoft.com/office/drawing/2014/main" id="{2D638288-EC8D-4530-9196-878E0CB21666}"/>
              </a:ext>
            </a:extLst>
          </p:cNvPr>
          <p:cNvSpPr>
            <a:spLocks noChangeAspect="1" noEditPoints="1"/>
          </p:cNvSpPr>
          <p:nvPr/>
        </p:nvSpPr>
        <p:spPr bwMode="auto">
          <a:xfrm>
            <a:off x="2783305" y="2485004"/>
            <a:ext cx="284768" cy="3980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7" name="Fingerprint_E928" title="Icon of a fingerprint">
            <a:extLst>
              <a:ext uri="{FF2B5EF4-FFF2-40B4-BE49-F238E27FC236}">
                <a16:creationId xmlns:a16="http://schemas.microsoft.com/office/drawing/2014/main" id="{7763B16F-DFFC-487D-983F-D9FF42ADE80A}"/>
              </a:ext>
            </a:extLst>
          </p:cNvPr>
          <p:cNvSpPr>
            <a:spLocks noChangeAspect="1" noEditPoints="1"/>
          </p:cNvSpPr>
          <p:nvPr/>
        </p:nvSpPr>
        <p:spPr bwMode="auto">
          <a:xfrm>
            <a:off x="5661294" y="2485004"/>
            <a:ext cx="295956" cy="39800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document_6" title="Icon of a document with a padlock in the lower right corner">
            <a:extLst>
              <a:ext uri="{FF2B5EF4-FFF2-40B4-BE49-F238E27FC236}">
                <a16:creationId xmlns:a16="http://schemas.microsoft.com/office/drawing/2014/main" id="{322AD4FF-46D1-4AFB-BD5C-757BF1030AFB}"/>
              </a:ext>
            </a:extLst>
          </p:cNvPr>
          <p:cNvSpPr>
            <a:spLocks noChangeAspect="1" noEditPoints="1"/>
          </p:cNvSpPr>
          <p:nvPr/>
        </p:nvSpPr>
        <p:spPr bwMode="auto">
          <a:xfrm>
            <a:off x="11324423" y="2485823"/>
            <a:ext cx="317094" cy="39636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 name="Copy_E8C8" title="Icon of two documents stacked together">
            <a:extLst>
              <a:ext uri="{FF2B5EF4-FFF2-40B4-BE49-F238E27FC236}">
                <a16:creationId xmlns:a16="http://schemas.microsoft.com/office/drawing/2014/main" id="{F7A0A94E-CC64-49E3-A25C-2FBD52322743}"/>
              </a:ext>
            </a:extLst>
          </p:cNvPr>
          <p:cNvSpPr>
            <a:spLocks noChangeAspect="1" noEditPoints="1"/>
          </p:cNvSpPr>
          <p:nvPr/>
        </p:nvSpPr>
        <p:spPr bwMode="auto">
          <a:xfrm>
            <a:off x="8445232" y="2485004"/>
            <a:ext cx="344984" cy="398006"/>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2005925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1415772"/>
          </a:xfrm>
          <a:prstGeom prst="rect">
            <a:avLst/>
          </a:prstGeom>
        </p:spPr>
        <p:txBody>
          <a:bodyPr wrap="square">
            <a:spAutoFit/>
          </a:bodyPr>
          <a:lstStyle/>
          <a:p>
            <a:pPr algn="ctr"/>
            <a:r>
              <a:rPr lang="en-US" sz="5400" b="1" dirty="0">
                <a:solidFill>
                  <a:srgbClr val="7030A0"/>
                </a:solidFill>
              </a:rPr>
              <a:t>Demo</a:t>
            </a:r>
          </a:p>
          <a:p>
            <a:pPr algn="ctr"/>
            <a:r>
              <a:rPr lang="en-US" sz="3200" dirty="0">
                <a:solidFill>
                  <a:srgbClr val="2F2F2F"/>
                </a:solidFill>
              </a:rPr>
              <a:t>Power Platform Account Setup</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Why Power Platform?</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Components Demo</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Account Setup</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4000" dirty="0"/>
              <a:t>Day 2 - Power Automate Introduction</a:t>
            </a:r>
            <a:endParaRPr lang="en-AU" sz="4000" dirty="0"/>
          </a:p>
        </p:txBody>
      </p:sp>
    </p:spTree>
    <p:extLst>
      <p:ext uri="{BB962C8B-B14F-4D97-AF65-F5344CB8AC3E}">
        <p14:creationId xmlns:p14="http://schemas.microsoft.com/office/powerpoint/2010/main" val="1468006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CRM</a:t>
                </a:r>
                <a:endParaRPr lang="en-GB" sz="900" b="1" dirty="0" err="1">
                  <a:latin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HRM</a:t>
                </a:r>
                <a:endParaRPr lang="en-GB" sz="900" b="1" dirty="0" err="1">
                  <a:latin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ERP</a:t>
                </a:r>
                <a:endParaRPr lang="en-GB" sz="900" b="1" dirty="0" err="1">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LOG.</a:t>
                </a:r>
                <a:endParaRPr lang="en-GB" sz="900" b="1" dirty="0" err="1">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a:t>
                </a:r>
                <a:endParaRPr lang="en-GB" sz="900" b="1" dirty="0" err="1">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OPS</a:t>
                </a:r>
                <a:endParaRPr lang="en-GB" sz="900" b="1" dirty="0" err="1">
                  <a:latin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PRM</a:t>
                </a:r>
                <a:endParaRPr lang="en-GB" sz="900" b="1" dirty="0" err="1">
                  <a:latin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MRP</a:t>
              </a:r>
              <a:endParaRPr lang="en-GB" sz="1100" b="1" dirty="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OPS</a:t>
              </a:r>
              <a:endParaRPr lang="en-GB" sz="1100" b="1" dirty="0">
                <a:solidFill>
                  <a:schemeClr val="bg1"/>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a:t>
              </a:r>
              <a:endParaRPr lang="en-GB" sz="1100" b="1" dirty="0">
                <a:solidFill>
                  <a:schemeClr val="bg1"/>
                </a:solidFill>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HRM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CRM</a:t>
              </a:r>
              <a:endParaRPr lang="en-GB" sz="1100" b="1" dirty="0">
                <a:solidFill>
                  <a:schemeClr val="bg1"/>
                </a:solidFill>
                <a:latin typeface="Segoe UI" panose="020B0502040204020203" pitchFamily="34" charset="0"/>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ERP</a:t>
              </a:r>
              <a:endParaRPr lang="en-GB" sz="1100" b="1" dirty="0">
                <a:solidFill>
                  <a:schemeClr val="bg1"/>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r>
              <a:rPr lang="en-US" sz="1400" dirty="0">
                <a:latin typeface="Arial" panose="020B0604020202020204" pitchFamily="34" charset="0"/>
              </a:rPr>
              <a:t>Environment used to create web or mobile applications easily by mostly </a:t>
            </a:r>
            <a:r>
              <a:rPr lang="en-US" sz="1400" b="1" dirty="0">
                <a:solidFill>
                  <a:srgbClr val="0070C0"/>
                </a:solidFill>
                <a:latin typeface="Arial" panose="020B0604020202020204" pitchFamily="34" charset="0"/>
              </a:rPr>
              <a:t>configurations, drop-and drops</a:t>
            </a:r>
            <a:r>
              <a:rPr lang="en-US" sz="1400" dirty="0">
                <a:latin typeface="Arial" panose="020B0604020202020204" pitchFamily="34" charset="0"/>
              </a:rPr>
              <a:t>.</a:t>
            </a:r>
            <a:endParaRPr lang="en-GB" sz="1400" dirty="0"/>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r>
              <a:rPr lang="en-US" sz="1400" dirty="0">
                <a:latin typeface="Arial" panose="020B0604020202020204" pitchFamily="34" charset="0"/>
              </a:rPr>
              <a:t>Traditional computer programming, </a:t>
            </a:r>
            <a:r>
              <a:rPr lang="en-US" sz="1400" b="1" dirty="0">
                <a:solidFill>
                  <a:srgbClr val="0070C0"/>
                </a:solidFill>
                <a:latin typeface="Arial" panose="020B0604020202020204" pitchFamily="34" charset="0"/>
              </a:rPr>
              <a:t>writing lines of codes from scratch</a:t>
            </a:r>
            <a:r>
              <a:rPr lang="en-US" sz="1400" dirty="0">
                <a:latin typeface="Arial" panose="020B0604020202020204" pitchFamily="34" charset="0"/>
              </a:rPr>
              <a:t>.</a:t>
            </a:r>
            <a:endParaRPr lang="en-GB" sz="1400" dirty="0"/>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LOW-CODE</a:t>
            </a:r>
          </a:p>
          <a:p>
            <a:pPr algn="l"/>
            <a:r>
              <a:rPr lang="en-US" sz="1400" b="1" dirty="0">
                <a:latin typeface="Segoe UI" panose="020B0502040204020203" pitchFamily="34" charset="0"/>
                <a:cs typeface="Segoe UI" panose="020B0502040204020203" pitchFamily="34" charset="0"/>
              </a:rPr>
              <a:t>DEVELOPMENT PLATFORMS</a:t>
            </a:r>
            <a:endParaRPr lang="en-GB" sz="1400" b="1" dirty="0" err="1">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algn="l"/>
            <a:r>
              <a:rPr lang="en-US" sz="1400" b="1" dirty="0">
                <a:solidFill>
                  <a:srgbClr val="FF0000"/>
                </a:solidFill>
                <a:latin typeface="Segoe UI" panose="020B0502040204020203" pitchFamily="34" charset="0"/>
                <a:cs typeface="Segoe UI" panose="020B0502040204020203" pitchFamily="34" charset="0"/>
              </a:rPr>
              <a:t>TRADITIONAL</a:t>
            </a:r>
          </a:p>
          <a:p>
            <a:pPr algn="l"/>
            <a:r>
              <a:rPr lang="en-US" sz="1400" b="1" dirty="0">
                <a:solidFill>
                  <a:srgbClr val="FF0000"/>
                </a:solidFill>
                <a:latin typeface="Segoe UI" panose="020B0502040204020203" pitchFamily="34" charset="0"/>
                <a:cs typeface="Segoe UI" panose="020B0502040204020203" pitchFamily="34" charset="0"/>
              </a:rPr>
              <a:t>DEVELOPMENT</a:t>
            </a:r>
            <a:endParaRPr lang="en-GB" sz="1400" b="1" dirty="0" err="1">
              <a:solidFill>
                <a:srgbClr val="FF0000"/>
              </a:solidFill>
              <a:latin typeface="Segoe UI" panose="020B0502040204020203" pitchFamily="34" charset="0"/>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Days to Weeks</a:t>
              </a:r>
              <a:endParaRPr lang="en-GB" sz="1400" b="1" dirty="0" err="1">
                <a:latin typeface="Segoe UI" panose="020B0502040204020203" pitchFamily="34" charset="0"/>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Months to Years</a:t>
              </a:r>
              <a:endParaRPr lang="en-GB" sz="1400" b="1" dirty="0" err="1">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Loved by both Business &amp; IT</a:t>
              </a:r>
              <a:endParaRPr lang="en-GB" sz="1400" b="1" dirty="0" err="1">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Lagging IT &amp; constant tension with business</a:t>
              </a:r>
              <a:endParaRPr lang="en-GB" sz="1400" b="1" dirty="0" err="1">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Breeds Innovations</a:t>
              </a:r>
              <a:endParaRPr lang="en-GB" sz="1400" b="1" dirty="0" err="1">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Curbs Innovation</a:t>
              </a:r>
              <a:endParaRPr lang="en-GB" sz="1400" b="1" dirty="0" err="1">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392</TotalTime>
  <Words>3652</Words>
  <Application>Microsoft Office PowerPoint</Application>
  <PresentationFormat>Widescreen</PresentationFormat>
  <Paragraphs>678</Paragraphs>
  <Slides>53</Slides>
  <Notes>31</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53</vt:i4>
      </vt:variant>
    </vt:vector>
  </HeadingPairs>
  <TitlesOfParts>
    <vt:vector size="72" baseType="lpstr">
      <vt:lpstr>Arial</vt:lpstr>
      <vt:lpstr>Calibri</vt:lpstr>
      <vt:lpstr>Calibri Light</vt:lpstr>
      <vt:lpstr>Consolas</vt:lpstr>
      <vt:lpstr>Proxima Nova</vt:lpstr>
      <vt:lpstr>Proxima Nova Semibold</vt:lpstr>
      <vt:lpstr>Segoe UI</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2_Office Theme</vt:lpstr>
      <vt:lpstr>PowerPoint Presentation</vt:lpstr>
      <vt:lpstr>Jenkins NS</vt:lpstr>
      <vt:lpstr>Course Overview</vt:lpstr>
      <vt:lpstr>PowerPoint Presentation</vt:lpstr>
      <vt:lpstr>Agenda</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What is the Common Data Service?</vt:lpstr>
      <vt:lpstr>What is the Common Data Service?</vt:lpstr>
      <vt:lpstr>What is the Common Data Service?</vt:lpstr>
      <vt:lpstr>What is the Common Data Service?</vt:lpstr>
      <vt:lpstr>What is the Common Data Service?</vt:lpstr>
      <vt:lpstr>Common Data Service: What’s in the box</vt:lpstr>
      <vt:lpstr>Power Apps</vt:lpstr>
      <vt:lpstr>Power BI</vt:lpstr>
      <vt:lpstr>Power Automate</vt:lpstr>
      <vt:lpstr>Power Virtual Agents</vt:lpstr>
      <vt:lpstr>Customer Stories</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Global reach of Microsoft Cloud infrastructure</vt:lpstr>
      <vt:lpstr>PowerPoint Presentation</vt:lpstr>
      <vt:lpstr>PowerPoint Presentation</vt:lpstr>
      <vt:lpstr>Trust</vt:lpstr>
      <vt:lpstr>PowerPoint Presentation</vt:lpstr>
      <vt:lpstr>PowerPoint Presentation</vt:lpstr>
      <vt:lpstr>PowerPoint Presentation</vt:lpstr>
      <vt:lpstr>Day 2 - Power Automate Introduction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82</cp:revision>
  <dcterms:created xsi:type="dcterms:W3CDTF">2020-02-12T12:44:10Z</dcterms:created>
  <dcterms:modified xsi:type="dcterms:W3CDTF">2020-05-09T21:48:57Z</dcterms:modified>
</cp:coreProperties>
</file>